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omments/modernComment_116_FA20F132.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4C_3C6CBDED.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E4DDF0_C6558657.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48" r:id="rId5"/>
    <p:sldMasterId id="2147483675" r:id="rId6"/>
    <p:sldMasterId id="2147483693" r:id="rId7"/>
  </p:sldMasterIdLst>
  <p:notesMasterIdLst>
    <p:notesMasterId r:id="rId87"/>
  </p:notesMasterIdLst>
  <p:sldIdLst>
    <p:sldId id="256" r:id="rId8"/>
    <p:sldId id="278" r:id="rId9"/>
    <p:sldId id="333" r:id="rId10"/>
    <p:sldId id="329" r:id="rId11"/>
    <p:sldId id="334" r:id="rId12"/>
    <p:sldId id="330" r:id="rId13"/>
    <p:sldId id="331" r:id="rId14"/>
    <p:sldId id="332" r:id="rId15"/>
    <p:sldId id="281" r:id="rId16"/>
    <p:sldId id="2145705460" r:id="rId17"/>
    <p:sldId id="2145705461" r:id="rId18"/>
    <p:sldId id="2145705462" r:id="rId19"/>
    <p:sldId id="338" r:id="rId20"/>
    <p:sldId id="339" r:id="rId21"/>
    <p:sldId id="2145705456" r:id="rId22"/>
    <p:sldId id="2145705457" r:id="rId23"/>
    <p:sldId id="2145705458" r:id="rId24"/>
    <p:sldId id="2145705459" r:id="rId25"/>
    <p:sldId id="325" r:id="rId26"/>
    <p:sldId id="280" r:id="rId27"/>
    <p:sldId id="267" r:id="rId28"/>
    <p:sldId id="277" r:id="rId29"/>
    <p:sldId id="286" r:id="rId30"/>
    <p:sldId id="2145705464" r:id="rId31"/>
    <p:sldId id="261" r:id="rId32"/>
    <p:sldId id="326" r:id="rId33"/>
    <p:sldId id="262" r:id="rId34"/>
    <p:sldId id="312" r:id="rId35"/>
    <p:sldId id="291" r:id="rId36"/>
    <p:sldId id="305" r:id="rId37"/>
    <p:sldId id="292" r:id="rId38"/>
    <p:sldId id="263" r:id="rId39"/>
    <p:sldId id="264" r:id="rId40"/>
    <p:sldId id="265" r:id="rId41"/>
    <p:sldId id="2145705465" r:id="rId42"/>
    <p:sldId id="306" r:id="rId43"/>
    <p:sldId id="2145705466" r:id="rId44"/>
    <p:sldId id="294" r:id="rId45"/>
    <p:sldId id="303" r:id="rId46"/>
    <p:sldId id="293" r:id="rId47"/>
    <p:sldId id="296" r:id="rId48"/>
    <p:sldId id="297" r:id="rId49"/>
    <p:sldId id="308" r:id="rId50"/>
    <p:sldId id="301" r:id="rId51"/>
    <p:sldId id="282" r:id="rId52"/>
    <p:sldId id="287" r:id="rId53"/>
    <p:sldId id="295" r:id="rId54"/>
    <p:sldId id="298" r:id="rId55"/>
    <p:sldId id="309" r:id="rId56"/>
    <p:sldId id="289" r:id="rId57"/>
    <p:sldId id="271" r:id="rId58"/>
    <p:sldId id="274" r:id="rId59"/>
    <p:sldId id="275" r:id="rId60"/>
    <p:sldId id="311" r:id="rId61"/>
    <p:sldId id="272" r:id="rId62"/>
    <p:sldId id="390" r:id="rId63"/>
    <p:sldId id="257" r:id="rId64"/>
    <p:sldId id="2145705467" r:id="rId65"/>
    <p:sldId id="2145705468" r:id="rId66"/>
    <p:sldId id="283" r:id="rId67"/>
    <p:sldId id="258" r:id="rId68"/>
    <p:sldId id="2145705469" r:id="rId69"/>
    <p:sldId id="266" r:id="rId70"/>
    <p:sldId id="392" r:id="rId71"/>
    <p:sldId id="393" r:id="rId72"/>
    <p:sldId id="394" r:id="rId73"/>
    <p:sldId id="2145705470" r:id="rId74"/>
    <p:sldId id="391" r:id="rId75"/>
    <p:sldId id="259" r:id="rId76"/>
    <p:sldId id="395" r:id="rId77"/>
    <p:sldId id="269" r:id="rId78"/>
    <p:sldId id="270" r:id="rId79"/>
    <p:sldId id="2145705471" r:id="rId80"/>
    <p:sldId id="2145705472" r:id="rId81"/>
    <p:sldId id="273" r:id="rId82"/>
    <p:sldId id="276" r:id="rId83"/>
    <p:sldId id="2145705473" r:id="rId84"/>
    <p:sldId id="396" r:id="rId85"/>
    <p:sldId id="279"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4BAA903-43CA-6030-D020-CF341BB236ED}" name="Rebekah Punt" initials="RP" userId="S::rpunt@idahofoodbank.org::636340a1-6865-496a-ac17-9bb253441008" providerId="AD"/>
  <p188:author id="{1A4CD83F-669B-7C33-7BA1-820AAEB218A1}" name="Christine Aromando" initials="CA" userId="S::christine.aromando@unitedwaynnj.org::bdb13f5f-64dd-4578-868f-7f7fd2bc2412" providerId="AD"/>
  <p188:author id="{1FFC818D-4D78-7CE9-B924-41FBDEC5090C}" name="Lisa Turpin" initials="LT" userId="S::lturpin@idahofoodbank.org::19495a5f-f8eb-4348-9fff-26ceae16e18a" providerId="AD"/>
  <p188:author id="{C7418CDF-6611-3D9C-BCFE-5937D6D91FC7}" name="Kelsey Cooper" initials="KC" userId="S::kcooper@idahofoodbank.org::d0d6ae7a-b197-4dcf-8e60-adb191ef6fc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5A2C"/>
    <a:srgbClr val="F0B11A"/>
    <a:srgbClr val="21948A"/>
    <a:srgbClr val="EB3805"/>
    <a:srgbClr val="4BBEAD"/>
    <a:srgbClr val="FFB6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D85A16-5323-D777-C4BD-5DEE26AC9D39}" v="54" dt="2024-04-19T17:24:13.362"/>
    <p1510:client id="{D725E1B6-6A8A-BD85-0C5D-3AE85294A39E}" v="139" dt="2024-04-17T18:39:20.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821"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viewProps" Target="view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90" Type="http://schemas.openxmlformats.org/officeDocument/2006/relationships/theme" Target="theme/theme1.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notesMaster" Target="notesMasters/notesMaster1.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Amount Spent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FY19</c:v>
                </c:pt>
                <c:pt idx="1">
                  <c:v>FY20</c:v>
                </c:pt>
                <c:pt idx="2">
                  <c:v>FY21</c:v>
                </c:pt>
                <c:pt idx="3">
                  <c:v>FY22</c:v>
                </c:pt>
                <c:pt idx="4">
                  <c:v>FY23</c:v>
                </c:pt>
              </c:strCache>
            </c:strRef>
          </c:cat>
          <c:val>
            <c:numRef>
              <c:f>Sheet1!$B$2:$B$6</c:f>
              <c:numCache>
                <c:formatCode>"$"#,##0_);[Red]\("$"#,##0\)</c:formatCode>
                <c:ptCount val="5"/>
                <c:pt idx="0">
                  <c:v>990390</c:v>
                </c:pt>
                <c:pt idx="1">
                  <c:v>1292796</c:v>
                </c:pt>
                <c:pt idx="2">
                  <c:v>3143374</c:v>
                </c:pt>
                <c:pt idx="3">
                  <c:v>4227109</c:v>
                </c:pt>
                <c:pt idx="4">
                  <c:v>3918012</c:v>
                </c:pt>
              </c:numCache>
            </c:numRef>
          </c:val>
          <c:extLst>
            <c:ext xmlns:c16="http://schemas.microsoft.com/office/drawing/2014/chart" uri="{C3380CC4-5D6E-409C-BE32-E72D297353CC}">
              <c16:uniqueId val="{00000000-8EB6-444E-8068-BF6222507A62}"/>
            </c:ext>
          </c:extLst>
        </c:ser>
        <c:dLbls>
          <c:showLegendKey val="0"/>
          <c:showVal val="0"/>
          <c:showCatName val="0"/>
          <c:showSerName val="0"/>
          <c:showPercent val="0"/>
          <c:showBubbleSize val="0"/>
        </c:dLbls>
        <c:gapWidth val="219"/>
        <c:overlap val="-27"/>
        <c:axId val="789902720"/>
        <c:axId val="792044320"/>
      </c:barChart>
      <c:catAx>
        <c:axId val="789902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92044320"/>
        <c:crosses val="autoZero"/>
        <c:auto val="1"/>
        <c:lblAlgn val="ctr"/>
        <c:lblOffset val="100"/>
        <c:noMultiLvlLbl val="0"/>
      </c:catAx>
      <c:valAx>
        <c:axId val="792044320"/>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89902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6_FA20F132.xml><?xml version="1.0" encoding="utf-8"?>
<p188:cmLst xmlns:a="http://schemas.openxmlformats.org/drawingml/2006/main" xmlns:r="http://schemas.openxmlformats.org/officeDocument/2006/relationships" xmlns:p188="http://schemas.microsoft.com/office/powerpoint/2018/8/main">
  <p188:cm id="{56EDB410-A6BA-4F70-936B-37743CB1AEC6}" authorId="{C7418CDF-6611-3D9C-BCFE-5937D6D91FC7}" status="resolved" created="2024-04-09T20:38:27.668" complete="100000">
    <ac:txMkLst xmlns:ac="http://schemas.microsoft.com/office/drawing/2013/main/command">
      <pc:docMk xmlns:pc="http://schemas.microsoft.com/office/powerpoint/2013/main/command"/>
      <pc:sldMk xmlns:pc="http://schemas.microsoft.com/office/powerpoint/2013/main/command" cId="4196462898" sldId="278"/>
      <ac:spMk id="2" creationId="{B282335C-84EB-127E-B32E-B59334AB85DA}"/>
      <ac:txMk cp="37">
        <ac:context len="38" hash="2854626713"/>
      </ac:txMk>
    </ac:txMkLst>
    <p188:pos x="7519736" y="2386263"/>
    <p188:txBody>
      <a:bodyPr/>
      <a:lstStyle/>
      <a:p>
        <a:r>
          <a:rPr lang="en-US"/>
          <a:t>title change? reflect health needs and food banking response? </a:t>
        </a:r>
      </a:p>
    </p188:txBody>
  </p188:cm>
</p188:cmLst>
</file>

<file path=ppt/comments/modernComment_14C_3C6CBDED.xml><?xml version="1.0" encoding="utf-8"?>
<p188:cmLst xmlns:a="http://schemas.openxmlformats.org/drawingml/2006/main" xmlns:r="http://schemas.openxmlformats.org/officeDocument/2006/relationships" xmlns:p188="http://schemas.microsoft.com/office/powerpoint/2018/8/main">
  <p188:cm id="{589E837C-9C4E-4DF6-9CAF-97BEC71D4C4E}" authorId="{C7418CDF-6611-3D9C-BCFE-5937D6D91FC7}" status="resolved" created="2024-04-12T18:16:29.811" complete="100000">
    <pc:sldMkLst xmlns:pc="http://schemas.microsoft.com/office/powerpoint/2013/main/command">
      <pc:docMk/>
      <pc:sldMk cId="1013759469" sldId="332"/>
    </pc:sldMkLst>
    <p188:txBody>
      <a:bodyPr/>
      <a:lstStyle/>
      <a:p>
        <a:r>
          <a:rPr lang="en-US"/>
          <a:t>image for this?</a:t>
        </a:r>
      </a:p>
    </p188:txBody>
  </p188:cm>
</p188:cmLst>
</file>

<file path=ppt/comments/modernComment_7FE4DDF0_C6558657.xml><?xml version="1.0" encoding="utf-8"?>
<p188:cmLst xmlns:a="http://schemas.openxmlformats.org/drawingml/2006/main" xmlns:r="http://schemas.openxmlformats.org/officeDocument/2006/relationships" xmlns:p188="http://schemas.microsoft.com/office/powerpoint/2018/8/main">
  <p188:cm id="{04025893-B204-4B09-8DBF-57B6995585C8}" authorId="{1A4CD83F-669B-7C33-7BA1-820AAEB218A1}" created="2023-04-18T21:25:12.543">
    <pc:sldMkLst xmlns:pc="http://schemas.microsoft.com/office/powerpoint/2013/main/command">
      <pc:docMk/>
      <pc:sldMk cId="3327493719" sldId="2145705456"/>
    </pc:sldMkLst>
    <p188:txBody>
      <a:bodyPr/>
      <a:lstStyle/>
      <a:p>
        <a:r>
          <a:rPr lang="en-US"/>
          <a:t>These stats can be found under "The Impact of the COVID Economy on ALICE Demographics and Equity."</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2969EB-2F31-4D7E-BE39-FCC625B78765}" type="datetimeFigureOut">
              <a:t>4/29/2024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990A89-C4D3-453E-8934-B39075186DAE}" type="slidenum">
              <a:t>‹#›</a:t>
            </a:fld>
            <a:endParaRPr lang="en-US"/>
          </a:p>
        </p:txBody>
      </p:sp>
    </p:spTree>
    <p:extLst>
      <p:ext uri="{BB962C8B-B14F-4D97-AF65-F5344CB8AC3E}">
        <p14:creationId xmlns:p14="http://schemas.microsoft.com/office/powerpoint/2010/main" val="4165737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990A89-C4D3-453E-8934-B39075186DAE}" type="slidenum">
              <a:rPr lang="en-US"/>
              <a:t>3</a:t>
            </a:fld>
            <a:endParaRPr lang="en-US"/>
          </a:p>
        </p:txBody>
      </p:sp>
    </p:spTree>
    <p:extLst>
      <p:ext uri="{BB962C8B-B14F-4D97-AF65-F5344CB8AC3E}">
        <p14:creationId xmlns:p14="http://schemas.microsoft.com/office/powerpoint/2010/main" val="1611596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600" baseline="0" dirty="0"/>
          </a:p>
        </p:txBody>
      </p:sp>
      <p:sp>
        <p:nvSpPr>
          <p:cNvPr id="4" name="Slide Number Placeholder 3"/>
          <p:cNvSpPr>
            <a:spLocks noGrp="1"/>
          </p:cNvSpPr>
          <p:nvPr>
            <p:ph type="sldNum" sz="quarter" idx="5"/>
          </p:nvPr>
        </p:nvSpPr>
        <p:spPr/>
        <p:txBody>
          <a:bodyPr/>
          <a:lstStyle/>
          <a:p>
            <a:fld id="{7AC2BE64-911F-3D4B-A781-15E4A6542559}" type="slidenum">
              <a:rPr lang="en-US" smtClean="0"/>
              <a:t>14</a:t>
            </a:fld>
            <a:endParaRPr lang="en-US"/>
          </a:p>
        </p:txBody>
      </p:sp>
    </p:spTree>
    <p:extLst>
      <p:ext uri="{BB962C8B-B14F-4D97-AF65-F5344CB8AC3E}">
        <p14:creationId xmlns:p14="http://schemas.microsoft.com/office/powerpoint/2010/main" val="3431233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spcAft>
                <a:spcPts val="600"/>
              </a:spcAft>
            </a:pPr>
            <a:endParaRPr lang="en-US" sz="1600" b="0" i="0" baseline="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7AC2BE64-911F-3D4B-A781-15E4A6542559}" type="slidenum">
              <a:rPr lang="en-US" smtClean="0"/>
              <a:t>15</a:t>
            </a:fld>
            <a:endParaRPr lang="en-US"/>
          </a:p>
        </p:txBody>
      </p:sp>
    </p:spTree>
    <p:extLst>
      <p:ext uri="{BB962C8B-B14F-4D97-AF65-F5344CB8AC3E}">
        <p14:creationId xmlns:p14="http://schemas.microsoft.com/office/powerpoint/2010/main" val="2668931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369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endParaRPr lang="en-US" sz="1600" baseline="0" dirty="0"/>
          </a:p>
        </p:txBody>
      </p:sp>
      <p:sp>
        <p:nvSpPr>
          <p:cNvPr id="4" name="Slide Number Placeholder 3"/>
          <p:cNvSpPr>
            <a:spLocks noGrp="1"/>
          </p:cNvSpPr>
          <p:nvPr>
            <p:ph type="sldNum" sz="quarter" idx="5"/>
          </p:nvPr>
        </p:nvSpPr>
        <p:spPr/>
        <p:txBody>
          <a:bodyPr/>
          <a:lstStyle/>
          <a:p>
            <a:fld id="{7AC2BE64-911F-3D4B-A781-15E4A6542559}" type="slidenum">
              <a:rPr lang="en-US" smtClean="0"/>
              <a:t>17</a:t>
            </a:fld>
            <a:endParaRPr lang="en-US"/>
          </a:p>
        </p:txBody>
      </p:sp>
    </p:spTree>
    <p:extLst>
      <p:ext uri="{BB962C8B-B14F-4D97-AF65-F5344CB8AC3E}">
        <p14:creationId xmlns:p14="http://schemas.microsoft.com/office/powerpoint/2010/main" val="33503339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0000"/>
              </a:buClr>
              <a:buSzPts val="1200"/>
              <a:buFont typeface="Arial"/>
              <a:buNone/>
            </a:pPr>
            <a:r>
              <a:rPr lang="en-US" sz="1600" b="0" i="1" baseline="0" dirty="0"/>
              <a:t>https://www.youtube.com/watch?v=W4XLr8yPL4E  play at 58 seconds</a:t>
            </a:r>
          </a:p>
          <a:p>
            <a:pPr marL="0" lvl="0" indent="0" algn="l" rtl="0">
              <a:spcBef>
                <a:spcPts val="0"/>
              </a:spcBef>
              <a:spcAft>
                <a:spcPts val="0"/>
              </a:spcAft>
              <a:buClr>
                <a:srgbClr val="FF0000"/>
              </a:buClr>
              <a:buSzPts val="1200"/>
              <a:buFont typeface="Arial"/>
              <a:buNone/>
            </a:pPr>
            <a:endParaRPr lang="en-US" sz="1600" b="0" i="1" baseline="0" dirty="0"/>
          </a:p>
          <a:p>
            <a:pPr marL="0" lvl="0" indent="0" algn="l" rtl="0">
              <a:spcBef>
                <a:spcPts val="0"/>
              </a:spcBef>
              <a:spcAft>
                <a:spcPts val="0"/>
              </a:spcAft>
              <a:buClr>
                <a:srgbClr val="FF0000"/>
              </a:buClr>
              <a:buSzPts val="1200"/>
              <a:buFont typeface="Arial"/>
              <a:buNone/>
            </a:pPr>
            <a:r>
              <a:rPr lang="en-US" sz="1600" b="0" i="1" baseline="0" dirty="0"/>
              <a:t>Dashboard and website demo</a:t>
            </a:r>
          </a:p>
        </p:txBody>
      </p:sp>
      <p:sp>
        <p:nvSpPr>
          <p:cNvPr id="190" name="Google Shape;190;p18: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369338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2094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Toliet</a:t>
            </a:r>
            <a:r>
              <a:rPr lang="en-US" dirty="0"/>
              <a:t> paper roll</a:t>
            </a:r>
          </a:p>
          <a:p>
            <a:r>
              <a:rPr lang="en-US" dirty="0"/>
              <a:t>Lunch lady social media fabrication</a:t>
            </a:r>
          </a:p>
          <a:p>
            <a:r>
              <a:rPr lang="en-US" dirty="0"/>
              <a:t>Trauma Informed Classroom, MSOYW, restorative practice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994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150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374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177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990A89-C4D3-453E-8934-B39075186DAE}" type="slidenum">
              <a:rPr lang="en-US"/>
              <a:t>4</a:t>
            </a:fld>
            <a:endParaRPr lang="en-US"/>
          </a:p>
        </p:txBody>
      </p:sp>
    </p:spTree>
    <p:extLst>
      <p:ext uri="{BB962C8B-B14F-4D97-AF65-F5344CB8AC3E}">
        <p14:creationId xmlns:p14="http://schemas.microsoft.com/office/powerpoint/2010/main" val="240909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t>Mental Health</a:t>
            </a:r>
          </a:p>
          <a:p>
            <a:pPr lvl="1" rtl="0" fontAlgn="base"/>
            <a:r>
              <a:rPr lang="en-US" b="1" dirty="0"/>
              <a:t>A person's emotional, social, and psychological well being, according to U.S. Dept. of Health and Human Resources</a:t>
            </a:r>
          </a:p>
          <a:p>
            <a:pPr rtl="0" fontAlgn="base"/>
            <a:br>
              <a:rPr lang="en-US" b="0" dirty="0">
                <a:effectLst/>
              </a:rPr>
            </a:br>
            <a:r>
              <a:rPr lang="en-US" b="1" dirty="0"/>
              <a:t>Physical Health</a:t>
            </a:r>
          </a:p>
          <a:p>
            <a:pPr lvl="1" rtl="0" fontAlgn="base"/>
            <a:r>
              <a:rPr lang="en-US" b="1" dirty="0"/>
              <a:t>The well-being of the body and proper functioning of the organism.</a:t>
            </a:r>
          </a:p>
          <a:p>
            <a:pPr rtl="0" fontAlgn="base"/>
            <a:br>
              <a:rPr lang="en-US" b="0" dirty="0">
                <a:effectLst/>
              </a:rPr>
            </a:br>
            <a:r>
              <a:rPr lang="en-US" b="1" dirty="0"/>
              <a:t>Overall Well-Being</a:t>
            </a:r>
          </a:p>
          <a:p>
            <a:pPr lvl="1" rtl="0" fontAlgn="base"/>
            <a:r>
              <a:rPr lang="en-US" b="1" dirty="0"/>
              <a:t>When do you reach your True Happiness</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1027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791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034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a:t>
            </a:r>
            <a:r>
              <a:rPr lang="en-US" baseline="0" dirty="0"/>
              <a:t> it easy to make a consensus decision in your groups? </a:t>
            </a:r>
          </a:p>
          <a:p>
            <a:endParaRPr lang="en-US" baseline="0" dirty="0"/>
          </a:p>
          <a:p>
            <a:r>
              <a:rPr lang="en-US" baseline="0" dirty="0"/>
              <a:t>What were some of the issues groups had?</a:t>
            </a:r>
          </a:p>
          <a:p>
            <a:endParaRPr lang="en-US" baseline="0" dirty="0"/>
          </a:p>
          <a:p>
            <a:r>
              <a:rPr lang="en-US" baseline="0" dirty="0"/>
              <a:t>Did anyone find their group discussion to be one sided?</a:t>
            </a:r>
          </a:p>
          <a:p>
            <a:endParaRPr lang="en-US" baseline="0" dirty="0"/>
          </a:p>
          <a:p>
            <a:r>
              <a:rPr lang="en-US" baseline="0" dirty="0"/>
              <a:t>In group setting such as this, how can a leader bring the quieter people into the discussion?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957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3000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Touch the shoulders of all the people in the room that these statements best fit</a:t>
            </a:r>
          </a:p>
          <a:p>
            <a:endParaRPr lang="en-US" dirty="0"/>
          </a:p>
          <a:p>
            <a:pPr marL="229126" indent="-229126">
              <a:buAutoNum type="arabicPeriod"/>
            </a:pPr>
            <a:r>
              <a:rPr lang="en-US" dirty="0"/>
              <a:t>You would like to have dinner w/and get to know better</a:t>
            </a:r>
          </a:p>
          <a:p>
            <a:pPr marL="229126" indent="-229126">
              <a:buAutoNum type="arabicPeriod"/>
            </a:pPr>
            <a:r>
              <a:rPr lang="en-US" dirty="0"/>
              <a:t>Helped you (even when you didn’t ask)</a:t>
            </a:r>
          </a:p>
          <a:p>
            <a:pPr marL="229126" indent="-229126">
              <a:buAutoNum type="arabicPeriod"/>
            </a:pPr>
            <a:r>
              <a:rPr lang="en-US" dirty="0"/>
              <a:t>Has</a:t>
            </a:r>
            <a:r>
              <a:rPr lang="en-US" baseline="0" dirty="0"/>
              <a:t> shown you compassion</a:t>
            </a:r>
          </a:p>
          <a:p>
            <a:pPr marL="229126" indent="-229126">
              <a:buAutoNum type="arabicPeriod"/>
            </a:pPr>
            <a:r>
              <a:rPr lang="en-US" baseline="0" dirty="0"/>
              <a:t>Has an incredible smile</a:t>
            </a:r>
          </a:p>
          <a:p>
            <a:pPr marL="229126" indent="-229126">
              <a:buAutoNum type="arabicPeriod"/>
            </a:pPr>
            <a:r>
              <a:rPr lang="en-US" baseline="0" dirty="0"/>
              <a:t>Been a mentor for you</a:t>
            </a:r>
          </a:p>
          <a:p>
            <a:pPr marL="229126" indent="-229126">
              <a:buAutoNum type="arabicPeriod"/>
            </a:pPr>
            <a:endParaRPr lang="en-US" baseline="0" dirty="0"/>
          </a:p>
          <a:p>
            <a:pPr marL="229126" indent="-229126">
              <a:buAutoNum type="arabicPeriod"/>
            </a:pPr>
            <a:endParaRPr lang="en-US" baseline="0" dirty="0"/>
          </a:p>
          <a:p>
            <a:pPr marL="229126" indent="-229126">
              <a:buAutoNum type="arabicPeriod"/>
            </a:pPr>
            <a:r>
              <a:rPr lang="en-US" baseline="0" dirty="0"/>
              <a:t>Demonstrate perseverance</a:t>
            </a:r>
          </a:p>
          <a:p>
            <a:pPr marL="229126" indent="-229126">
              <a:buAutoNum type="arabicPeriod"/>
            </a:pPr>
            <a:r>
              <a:rPr lang="en-US" baseline="0" dirty="0"/>
              <a:t>Shows passion for leadership</a:t>
            </a:r>
          </a:p>
          <a:p>
            <a:pPr marL="229126" indent="-229126">
              <a:buAutoNum type="arabicPeriod"/>
            </a:pPr>
            <a:r>
              <a:rPr lang="en-US" baseline="0" dirty="0"/>
              <a:t>Go have coffee with this person</a:t>
            </a:r>
          </a:p>
          <a:p>
            <a:pPr marL="229126" indent="-229126">
              <a:buAutoNum type="arabicPeriod"/>
            </a:pPr>
            <a:r>
              <a:rPr lang="en-US" baseline="0" dirty="0"/>
              <a:t>Has gone above and beyond what is asked of them</a:t>
            </a:r>
          </a:p>
          <a:p>
            <a:pPr marL="229126" indent="-229126">
              <a:buAutoNum type="arabicPeriod"/>
            </a:pPr>
            <a:r>
              <a:rPr lang="en-US" baseline="0" dirty="0"/>
              <a:t>Is very approachable</a:t>
            </a:r>
          </a:p>
          <a:p>
            <a:pPr marL="229126" indent="-229126">
              <a:buAutoNum type="arabicPeriod"/>
            </a:pPr>
            <a:endParaRPr lang="en-US" baseline="0" dirty="0"/>
          </a:p>
          <a:p>
            <a:pPr marL="229126" indent="-229126">
              <a:buAutoNum type="arabicPeriod"/>
            </a:pPr>
            <a:r>
              <a:rPr lang="en-US" baseline="0" dirty="0"/>
              <a:t>Always positive</a:t>
            </a:r>
          </a:p>
          <a:p>
            <a:pPr marL="229126" indent="-229126">
              <a:buAutoNum type="arabicPeriod"/>
            </a:pPr>
            <a:r>
              <a:rPr lang="en-US" baseline="0" dirty="0"/>
              <a:t>Hard worker</a:t>
            </a:r>
          </a:p>
          <a:p>
            <a:pPr marL="229126" indent="-229126">
              <a:buAutoNum type="arabicPeriod"/>
            </a:pPr>
            <a:r>
              <a:rPr lang="en-US" baseline="0" dirty="0"/>
              <a:t>Someone you would love to go on a road trip with</a:t>
            </a:r>
          </a:p>
          <a:p>
            <a:pPr marL="229126" indent="-229126">
              <a:buAutoNum type="arabicPeriod"/>
            </a:pPr>
            <a:r>
              <a:rPr lang="en-US" baseline="0" dirty="0"/>
              <a:t>Show determination/dedication</a:t>
            </a:r>
          </a:p>
          <a:p>
            <a:pPr marL="229126" indent="-229126">
              <a:buAutoNum type="arabicPeriod"/>
            </a:pPr>
            <a:r>
              <a:rPr lang="en-US" baseline="0" dirty="0"/>
              <a:t>Always been there when asked/needed</a:t>
            </a:r>
          </a:p>
          <a:p>
            <a:pPr marL="229126" indent="-229126">
              <a:buAutoNum type="arabicPeriod"/>
            </a:pPr>
            <a:endParaRPr lang="en-US" baseline="0" dirty="0"/>
          </a:p>
          <a:p>
            <a:pPr marL="229126" indent="-229126">
              <a:buAutoNum type="arabicPeriod"/>
            </a:pPr>
            <a:r>
              <a:rPr lang="en-US" baseline="0" dirty="0"/>
              <a:t>Fun-exciting- get into trouble with</a:t>
            </a:r>
          </a:p>
          <a:p>
            <a:pPr marL="229126" indent="-229126">
              <a:buAutoNum type="arabicPeriod"/>
            </a:pPr>
            <a:r>
              <a:rPr lang="en-US" baseline="0" dirty="0"/>
              <a:t>Go to a movie with</a:t>
            </a:r>
          </a:p>
          <a:p>
            <a:pPr marL="229126" indent="-229126">
              <a:buAutoNum type="arabicPeriod"/>
            </a:pPr>
            <a:r>
              <a:rPr lang="en-US" baseline="0" dirty="0"/>
              <a:t>Always been accountable (be there for you)</a:t>
            </a:r>
          </a:p>
          <a:p>
            <a:pPr marL="229126" indent="-229126">
              <a:buAutoNum type="arabicPeriod"/>
            </a:pPr>
            <a:r>
              <a:rPr lang="en-US" baseline="0" dirty="0"/>
              <a:t>Has shown great trust (trust worthy)</a:t>
            </a:r>
          </a:p>
          <a:p>
            <a:pPr marL="229126" indent="-229126">
              <a:buAutoNum type="arabicPeriod"/>
            </a:pPr>
            <a:r>
              <a:rPr lang="en-US" baseline="0" dirty="0"/>
              <a:t>Could win leader of the year!!!</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8787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a:t>
            </a:r>
            <a:r>
              <a:rPr lang="en-US" baseline="0" dirty="0"/>
              <a:t> up and touch 3 chairs – pick partner “you’re it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6008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782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Arial Black" panose="020B0A04020102020204" pitchFamily="34" charset="0"/>
              </a:rPr>
              <a:t>Tips to creating overall happiness! Find ways to become positive and in the present!</a:t>
            </a:r>
            <a:br>
              <a:rPr lang="en-US" sz="1200" b="1" dirty="0">
                <a:latin typeface="Arial Black" panose="020B0A04020102020204" pitchFamily="34" charset="0"/>
              </a:rPr>
            </a:br>
            <a:r>
              <a:rPr lang="en-US" sz="1200" b="1" i="1" dirty="0">
                <a:latin typeface="Arial Black" panose="020B0A04020102020204" pitchFamily="34" charset="0"/>
              </a:rPr>
              <a:t>Releasing Dopamine - makes you happy and turns on all the learning centers in your brain</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00589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second stare… ripple the effects of a smile.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2990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990A89-C4D3-453E-8934-B39075186DAE}" type="slidenum">
              <a:rPr lang="en-US"/>
              <a:t>5</a:t>
            </a:fld>
            <a:endParaRPr lang="en-US"/>
          </a:p>
        </p:txBody>
      </p:sp>
    </p:spTree>
    <p:extLst>
      <p:ext uri="{BB962C8B-B14F-4D97-AF65-F5344CB8AC3E}">
        <p14:creationId xmlns:p14="http://schemas.microsoft.com/office/powerpoint/2010/main" val="224127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JOTD - share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456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7863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Okie </a:t>
            </a:r>
            <a:r>
              <a:rPr lang="en-US" dirty="0" err="1"/>
              <a:t>dokie</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6518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down how you feel right now?</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72306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Daughter – hike, </a:t>
            </a:r>
            <a:r>
              <a:rPr lang="en-US" dirty="0" err="1"/>
              <a:t>mtn</a:t>
            </a:r>
            <a:r>
              <a:rPr lang="en-US" dirty="0"/>
              <a:t> bike ride,</a:t>
            </a:r>
            <a:r>
              <a:rPr lang="en-US" baseline="0" dirty="0"/>
              <a:t> walk, workout at gym… activity.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9809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2170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find yourself answering</a:t>
            </a:r>
            <a:r>
              <a:rPr lang="en-US" baseline="0" dirty="0"/>
              <a:t> no to any of these questions, actively practicing them daily will help with your ability to be empathetic to those around you.</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2967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620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494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B3CC79-D62A-41EE-88B8-8EA149F553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69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990A89-C4D3-453E-8934-B39075186DAE}" type="slidenum">
              <a:rPr lang="en-US"/>
              <a:t>6</a:t>
            </a:fld>
            <a:endParaRPr lang="en-US"/>
          </a:p>
        </p:txBody>
      </p:sp>
    </p:spTree>
    <p:extLst>
      <p:ext uri="{BB962C8B-B14F-4D97-AF65-F5344CB8AC3E}">
        <p14:creationId xmlns:p14="http://schemas.microsoft.com/office/powerpoint/2010/main" val="3650882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9B8ACA-7904-40BD-B38E-FD81EA5319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413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4F990A89-C4D3-453E-8934-B39075186DAE}" type="slidenum">
              <a:rPr lang="en-US"/>
              <a:t>7</a:t>
            </a:fld>
            <a:endParaRPr lang="en-US"/>
          </a:p>
        </p:txBody>
      </p:sp>
    </p:spTree>
    <p:extLst>
      <p:ext uri="{BB962C8B-B14F-4D97-AF65-F5344CB8AC3E}">
        <p14:creationId xmlns:p14="http://schemas.microsoft.com/office/powerpoint/2010/main" val="1845558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990A89-C4D3-453E-8934-B39075186DAE}" type="slidenum">
              <a:rPr lang="en-US"/>
              <a:t>8</a:t>
            </a:fld>
            <a:endParaRPr lang="en-US"/>
          </a:p>
        </p:txBody>
      </p:sp>
    </p:spTree>
    <p:extLst>
      <p:ext uri="{BB962C8B-B14F-4D97-AF65-F5344CB8AC3E}">
        <p14:creationId xmlns:p14="http://schemas.microsoft.com/office/powerpoint/2010/main" val="1024233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Google Shape;33;p2: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 name="Google Shape;34;p2: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algn="l" rtl="0" fontAlgn="base"/>
            <a:endParaRPr lang="en-US" sz="1600" b="1" i="1" baseline="0">
              <a:solidFill>
                <a:srgbClr val="444444"/>
              </a:solidFill>
              <a:effectLst/>
              <a:latin typeface="Calibri" panose="020F0502020204030204" pitchFamily="34" charset="0"/>
            </a:endParaRPr>
          </a:p>
        </p:txBody>
      </p:sp>
      <p:sp>
        <p:nvSpPr>
          <p:cNvPr id="35" name="Google Shape;35;p2: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13728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8: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18: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FF0000"/>
              </a:buClr>
              <a:buSzPts val="1200"/>
              <a:buFont typeface="Arial"/>
              <a:buNone/>
            </a:pPr>
            <a:r>
              <a:rPr lang="en-US" sz="1600" b="0" i="1" baseline="0" dirty="0"/>
              <a:t>https://www.youtube.com/watch?v=W4XLr8yPL4E</a:t>
            </a:r>
            <a:endParaRPr sz="1600" b="0" i="1" baseline="0" dirty="0"/>
          </a:p>
        </p:txBody>
      </p:sp>
      <p:sp>
        <p:nvSpPr>
          <p:cNvPr id="190" name="Google Shape;190;p18: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1905072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23"/>
        <p:cNvGrpSpPr/>
        <p:nvPr/>
      </p:nvGrpSpPr>
      <p:grpSpPr>
        <a:xfrm>
          <a:off x="0" y="0"/>
          <a:ext cx="0" cy="0"/>
          <a:chOff x="0" y="0"/>
          <a:chExt cx="0" cy="0"/>
        </a:xfrm>
      </p:grpSpPr>
      <p:cxnSp>
        <p:nvCxnSpPr>
          <p:cNvPr id="24" name="Google Shape;24;p21"/>
          <p:cNvCxnSpPr/>
          <p:nvPr/>
        </p:nvCxnSpPr>
        <p:spPr>
          <a:xfrm rot="10800000">
            <a:off x="1188720" y="1644210"/>
            <a:ext cx="0" cy="1"/>
          </a:xfrm>
          <a:prstGeom prst="straightConnector1">
            <a:avLst/>
          </a:prstGeom>
          <a:noFill/>
          <a:ln w="9525" cap="flat" cmpd="sng">
            <a:solidFill>
              <a:schemeClr val="accent5"/>
            </a:solidFill>
            <a:prstDash val="solid"/>
            <a:miter lim="800000"/>
            <a:headEnd type="none" w="sm" len="sm"/>
            <a:tailEnd type="none" w="sm" len="sm"/>
          </a:ln>
        </p:spPr>
      </p:cxnSp>
    </p:spTree>
    <p:extLst>
      <p:ext uri="{BB962C8B-B14F-4D97-AF65-F5344CB8AC3E}">
        <p14:creationId xmlns:p14="http://schemas.microsoft.com/office/powerpoint/2010/main" val="289549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2"/>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5_Title and Content">
  <p:cSld name="15_Title and Content">
    <p:spTree>
      <p:nvGrpSpPr>
        <p:cNvPr id="1" name="Shape 23"/>
        <p:cNvGrpSpPr/>
        <p:nvPr/>
      </p:nvGrpSpPr>
      <p:grpSpPr>
        <a:xfrm>
          <a:off x="0" y="0"/>
          <a:ext cx="0" cy="0"/>
          <a:chOff x="0" y="0"/>
          <a:chExt cx="0" cy="0"/>
        </a:xfrm>
      </p:grpSpPr>
      <p:cxnSp>
        <p:nvCxnSpPr>
          <p:cNvPr id="24" name="Google Shape;24;p21"/>
          <p:cNvCxnSpPr/>
          <p:nvPr/>
        </p:nvCxnSpPr>
        <p:spPr>
          <a:xfrm rot="10800000">
            <a:off x="1188720" y="1644210"/>
            <a:ext cx="0" cy="1"/>
          </a:xfrm>
          <a:prstGeom prst="straightConnector1">
            <a:avLst/>
          </a:prstGeom>
          <a:noFill/>
          <a:ln w="9525" cap="flat" cmpd="sng">
            <a:solidFill>
              <a:schemeClr val="accent5"/>
            </a:solidFill>
            <a:prstDash val="solid"/>
            <a:miter lim="800000"/>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5CEC153-CAD5-484D-96F8-66C11F7BDB3F}"/>
              </a:ext>
            </a:extLst>
          </p:cNvPr>
          <p:cNvSpPr>
            <a:spLocks noGrp="1"/>
          </p:cNvSpPr>
          <p:nvPr>
            <p:ph type="title"/>
          </p:nvPr>
        </p:nvSpPr>
        <p:spPr>
          <a:xfrm>
            <a:off x="9144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0" name="Text Placeholder 2">
            <a:extLst>
              <a:ext uri="{FF2B5EF4-FFF2-40B4-BE49-F238E27FC236}">
                <a16:creationId xmlns:a16="http://schemas.microsoft.com/office/drawing/2014/main" id="{C8C892E7-31A4-45C3-BEDC-10FDBAA5DB4E}"/>
              </a:ext>
            </a:extLst>
          </p:cNvPr>
          <p:cNvSpPr>
            <a:spLocks noGrp="1"/>
          </p:cNvSpPr>
          <p:nvPr>
            <p:ph idx="1"/>
          </p:nvPr>
        </p:nvSpPr>
        <p:spPr>
          <a:xfrm>
            <a:off x="914400" y="1825625"/>
            <a:ext cx="10515600" cy="40547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9999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4/29/2024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6102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4/29/2024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33471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4/29/2024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4271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4/29/2024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30124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4/29/2024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3235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4/29/2024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35369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818C68F-D26B-8F47-958C-23B49CF8A634}" type="datetimeFigureOut">
              <a:rPr lang="en-US" smtClean="0"/>
              <a:pPr/>
              <a:t>4/29/2024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63974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4/29/2024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75170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4/29/2024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2785510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4/29/2024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371772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4/29/2024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07081224"/>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4/29/2024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D57F1E4F-1CFF-5643-939E-217C01CDF565}" type="slidenum">
              <a:rPr lang="en-US" smtClean="0"/>
              <a:pPr/>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876881923"/>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9B482E8-6E0E-1B4F-B1FD-C69DB9E858D9}" type="datetimeFigureOut">
              <a:rPr lang="en-US" smtClean="0"/>
              <a:pPr/>
              <a:t>4/29/2024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3153460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4/29/2024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9B482E8-6E0E-1B4F-B1FD-C69DB9E858D9}" type="datetimeFigureOut">
              <a:rPr lang="en-US" smtClean="0"/>
              <a:pPr/>
              <a:t>4/29/2024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2114320"/>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09B482E8-6E0E-1B4F-B1FD-C69DB9E858D9}" type="datetimeFigureOut">
              <a:rPr lang="en-US" smtClean="0"/>
              <a:pPr/>
              <a:t>4/29/2024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5359359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4/29/2024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73158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ED62726E-379B-B349-9EED-81ED093FA806}" type="datetimeFigureOut">
              <a:rPr lang="en-US" smtClean="0"/>
              <a:pPr/>
              <a:t>4/29/2024</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85268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05692-7B7A-0A69-C6D6-A63F01E27FB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9B8BEFE-D7C1-2F2F-986B-20E76F5D8D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17B47CF-B00F-E6A4-2B8D-55C16631E47E}"/>
              </a:ext>
            </a:extLst>
          </p:cNvPr>
          <p:cNvSpPr>
            <a:spLocks noGrp="1"/>
          </p:cNvSpPr>
          <p:nvPr>
            <p:ph type="dt" sz="half" idx="10"/>
          </p:nvPr>
        </p:nvSpPr>
        <p:spPr/>
        <p:txBody>
          <a:bodyPr/>
          <a:lstStyle/>
          <a:p>
            <a:fld id="{6492D542-9B95-4AFE-839F-216A84F3F78A}" type="datetimeFigureOut">
              <a:rPr lang="en-US" smtClean="0"/>
              <a:t>4/29/2024</a:t>
            </a:fld>
            <a:endParaRPr lang="en-US"/>
          </a:p>
        </p:txBody>
      </p:sp>
      <p:sp>
        <p:nvSpPr>
          <p:cNvPr id="5" name="Footer Placeholder 4">
            <a:extLst>
              <a:ext uri="{FF2B5EF4-FFF2-40B4-BE49-F238E27FC236}">
                <a16:creationId xmlns:a16="http://schemas.microsoft.com/office/drawing/2014/main" id="{BE882A7F-5A7A-26F4-0953-842600927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C318C-BEA5-3FBF-F725-2152B4B5DF89}"/>
              </a:ext>
            </a:extLst>
          </p:cNvPr>
          <p:cNvSpPr>
            <a:spLocks noGrp="1"/>
          </p:cNvSpPr>
          <p:nvPr>
            <p:ph type="sldNum" sz="quarter" idx="12"/>
          </p:nvPr>
        </p:nvSpPr>
        <p:spPr/>
        <p:txBody>
          <a:bodyPr/>
          <a:lstStyle/>
          <a:p>
            <a:fld id="{6A668973-0C62-46E0-8209-77200F00A012}" type="slidenum">
              <a:rPr lang="en-US" smtClean="0"/>
              <a:t>‹#›</a:t>
            </a:fld>
            <a:endParaRPr lang="en-US"/>
          </a:p>
        </p:txBody>
      </p:sp>
    </p:spTree>
    <p:extLst>
      <p:ext uri="{BB962C8B-B14F-4D97-AF65-F5344CB8AC3E}">
        <p14:creationId xmlns:p14="http://schemas.microsoft.com/office/powerpoint/2010/main" val="29785102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F7CC3-2899-9311-819B-B528377D4B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D3857C-E05F-8336-00AF-199EFDD2DB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77D44D-F265-ED21-ABA8-03834D528397}"/>
              </a:ext>
            </a:extLst>
          </p:cNvPr>
          <p:cNvSpPr>
            <a:spLocks noGrp="1"/>
          </p:cNvSpPr>
          <p:nvPr>
            <p:ph type="dt" sz="half" idx="10"/>
          </p:nvPr>
        </p:nvSpPr>
        <p:spPr/>
        <p:txBody>
          <a:bodyPr/>
          <a:lstStyle/>
          <a:p>
            <a:fld id="{6492D542-9B95-4AFE-839F-216A84F3F78A}" type="datetimeFigureOut">
              <a:rPr lang="en-US" smtClean="0"/>
              <a:t>4/29/2024</a:t>
            </a:fld>
            <a:endParaRPr lang="en-US"/>
          </a:p>
        </p:txBody>
      </p:sp>
      <p:sp>
        <p:nvSpPr>
          <p:cNvPr id="5" name="Footer Placeholder 4">
            <a:extLst>
              <a:ext uri="{FF2B5EF4-FFF2-40B4-BE49-F238E27FC236}">
                <a16:creationId xmlns:a16="http://schemas.microsoft.com/office/drawing/2014/main" id="{BF001FF7-D52E-4BF6-D141-D10B8930E4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A6F02-F381-42B7-D134-381EEE531760}"/>
              </a:ext>
            </a:extLst>
          </p:cNvPr>
          <p:cNvSpPr>
            <a:spLocks noGrp="1"/>
          </p:cNvSpPr>
          <p:nvPr>
            <p:ph type="sldNum" sz="quarter" idx="12"/>
          </p:nvPr>
        </p:nvSpPr>
        <p:spPr/>
        <p:txBody>
          <a:bodyPr/>
          <a:lstStyle/>
          <a:p>
            <a:fld id="{6A668973-0C62-46E0-8209-77200F00A012}" type="slidenum">
              <a:rPr lang="en-US" smtClean="0"/>
              <a:t>‹#›</a:t>
            </a:fld>
            <a:endParaRPr lang="en-US"/>
          </a:p>
        </p:txBody>
      </p:sp>
    </p:spTree>
    <p:extLst>
      <p:ext uri="{BB962C8B-B14F-4D97-AF65-F5344CB8AC3E}">
        <p14:creationId xmlns:p14="http://schemas.microsoft.com/office/powerpoint/2010/main" val="11407266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73269-08A6-597D-AED9-7249AC2F29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67A5AD-0684-6594-25B4-EFF11DFC88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687A20-5631-CC00-70E3-1F98ADB15228}"/>
              </a:ext>
            </a:extLst>
          </p:cNvPr>
          <p:cNvSpPr>
            <a:spLocks noGrp="1"/>
          </p:cNvSpPr>
          <p:nvPr>
            <p:ph type="dt" sz="half" idx="10"/>
          </p:nvPr>
        </p:nvSpPr>
        <p:spPr/>
        <p:txBody>
          <a:bodyPr/>
          <a:lstStyle/>
          <a:p>
            <a:fld id="{6492D542-9B95-4AFE-839F-216A84F3F78A}" type="datetimeFigureOut">
              <a:rPr lang="en-US" smtClean="0"/>
              <a:t>4/29/2024</a:t>
            </a:fld>
            <a:endParaRPr lang="en-US"/>
          </a:p>
        </p:txBody>
      </p:sp>
      <p:sp>
        <p:nvSpPr>
          <p:cNvPr id="5" name="Footer Placeholder 4">
            <a:extLst>
              <a:ext uri="{FF2B5EF4-FFF2-40B4-BE49-F238E27FC236}">
                <a16:creationId xmlns:a16="http://schemas.microsoft.com/office/drawing/2014/main" id="{675F7FD9-1870-C42E-BAC3-4F45DF44F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731FDF-4D95-9FFF-9FA6-ECAF6FD120D9}"/>
              </a:ext>
            </a:extLst>
          </p:cNvPr>
          <p:cNvSpPr>
            <a:spLocks noGrp="1"/>
          </p:cNvSpPr>
          <p:nvPr>
            <p:ph type="sldNum" sz="quarter" idx="12"/>
          </p:nvPr>
        </p:nvSpPr>
        <p:spPr/>
        <p:txBody>
          <a:bodyPr/>
          <a:lstStyle/>
          <a:p>
            <a:fld id="{6A668973-0C62-46E0-8209-77200F00A012}" type="slidenum">
              <a:rPr lang="en-US" smtClean="0"/>
              <a:t>‹#›</a:t>
            </a:fld>
            <a:endParaRPr lang="en-US"/>
          </a:p>
        </p:txBody>
      </p:sp>
    </p:spTree>
    <p:extLst>
      <p:ext uri="{BB962C8B-B14F-4D97-AF65-F5344CB8AC3E}">
        <p14:creationId xmlns:p14="http://schemas.microsoft.com/office/powerpoint/2010/main" val="35810130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487FA-DC75-7395-9677-290275B56A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D3332-3D95-5A7D-2C9B-A2F34CB7BA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692808-5E25-13D5-78A0-7740379A4C5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CD2967-DBE1-4917-BBFA-74DFC16A1BA5}"/>
              </a:ext>
            </a:extLst>
          </p:cNvPr>
          <p:cNvSpPr>
            <a:spLocks noGrp="1"/>
          </p:cNvSpPr>
          <p:nvPr>
            <p:ph type="dt" sz="half" idx="10"/>
          </p:nvPr>
        </p:nvSpPr>
        <p:spPr/>
        <p:txBody>
          <a:bodyPr/>
          <a:lstStyle/>
          <a:p>
            <a:fld id="{6492D542-9B95-4AFE-839F-216A84F3F78A}" type="datetimeFigureOut">
              <a:rPr lang="en-US" smtClean="0"/>
              <a:t>4/29/2024</a:t>
            </a:fld>
            <a:endParaRPr lang="en-US"/>
          </a:p>
        </p:txBody>
      </p:sp>
      <p:sp>
        <p:nvSpPr>
          <p:cNvPr id="6" name="Footer Placeholder 5">
            <a:extLst>
              <a:ext uri="{FF2B5EF4-FFF2-40B4-BE49-F238E27FC236}">
                <a16:creationId xmlns:a16="http://schemas.microsoft.com/office/drawing/2014/main" id="{F43C2E39-D1E4-26A9-DB9C-9A48C56671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0EFBAC-9ECD-AF26-1D71-ED3A01DEFBA4}"/>
              </a:ext>
            </a:extLst>
          </p:cNvPr>
          <p:cNvSpPr>
            <a:spLocks noGrp="1"/>
          </p:cNvSpPr>
          <p:nvPr>
            <p:ph type="sldNum" sz="quarter" idx="12"/>
          </p:nvPr>
        </p:nvSpPr>
        <p:spPr/>
        <p:txBody>
          <a:bodyPr/>
          <a:lstStyle/>
          <a:p>
            <a:fld id="{6A668973-0C62-46E0-8209-77200F00A012}" type="slidenum">
              <a:rPr lang="en-US" smtClean="0"/>
              <a:t>‹#›</a:t>
            </a:fld>
            <a:endParaRPr lang="en-US"/>
          </a:p>
        </p:txBody>
      </p:sp>
    </p:spTree>
    <p:extLst>
      <p:ext uri="{BB962C8B-B14F-4D97-AF65-F5344CB8AC3E}">
        <p14:creationId xmlns:p14="http://schemas.microsoft.com/office/powerpoint/2010/main" val="952467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ECD55-CFD6-A8CC-258C-5C20AB6DB4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1DFFF3-7B55-6625-6D37-AEBABAC4F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426D2B-E2FD-3434-0AB0-3CB2D2C9C8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7FD394-173D-9D51-09EE-BE4B1DB167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36C4D28-4CF6-54F5-DD25-F8503ACE56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2C4074-A51F-30E7-E8AC-9BB6322E2CD3}"/>
              </a:ext>
            </a:extLst>
          </p:cNvPr>
          <p:cNvSpPr>
            <a:spLocks noGrp="1"/>
          </p:cNvSpPr>
          <p:nvPr>
            <p:ph type="dt" sz="half" idx="10"/>
          </p:nvPr>
        </p:nvSpPr>
        <p:spPr/>
        <p:txBody>
          <a:bodyPr/>
          <a:lstStyle/>
          <a:p>
            <a:fld id="{6492D542-9B95-4AFE-839F-216A84F3F78A}" type="datetimeFigureOut">
              <a:rPr lang="en-US" smtClean="0"/>
              <a:t>4/29/2024</a:t>
            </a:fld>
            <a:endParaRPr lang="en-US"/>
          </a:p>
        </p:txBody>
      </p:sp>
      <p:sp>
        <p:nvSpPr>
          <p:cNvPr id="8" name="Footer Placeholder 7">
            <a:extLst>
              <a:ext uri="{FF2B5EF4-FFF2-40B4-BE49-F238E27FC236}">
                <a16:creationId xmlns:a16="http://schemas.microsoft.com/office/drawing/2014/main" id="{37D5F2C6-B1A9-8518-6E7B-B42797CC10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EE69C7-42B0-5D31-5939-D06794B072FB}"/>
              </a:ext>
            </a:extLst>
          </p:cNvPr>
          <p:cNvSpPr>
            <a:spLocks noGrp="1"/>
          </p:cNvSpPr>
          <p:nvPr>
            <p:ph type="sldNum" sz="quarter" idx="12"/>
          </p:nvPr>
        </p:nvSpPr>
        <p:spPr/>
        <p:txBody>
          <a:bodyPr/>
          <a:lstStyle/>
          <a:p>
            <a:fld id="{6A668973-0C62-46E0-8209-77200F00A012}" type="slidenum">
              <a:rPr lang="en-US" smtClean="0"/>
              <a:t>‹#›</a:t>
            </a:fld>
            <a:endParaRPr lang="en-US"/>
          </a:p>
        </p:txBody>
      </p:sp>
    </p:spTree>
    <p:extLst>
      <p:ext uri="{BB962C8B-B14F-4D97-AF65-F5344CB8AC3E}">
        <p14:creationId xmlns:p14="http://schemas.microsoft.com/office/powerpoint/2010/main" val="12527098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BCF4F-F373-030B-0700-03512BDBD3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727322-7AD4-952C-E994-906FF81E4A72}"/>
              </a:ext>
            </a:extLst>
          </p:cNvPr>
          <p:cNvSpPr>
            <a:spLocks noGrp="1"/>
          </p:cNvSpPr>
          <p:nvPr>
            <p:ph type="dt" sz="half" idx="10"/>
          </p:nvPr>
        </p:nvSpPr>
        <p:spPr/>
        <p:txBody>
          <a:bodyPr/>
          <a:lstStyle/>
          <a:p>
            <a:fld id="{6492D542-9B95-4AFE-839F-216A84F3F78A}" type="datetimeFigureOut">
              <a:rPr lang="en-US" smtClean="0"/>
              <a:t>4/29/2024</a:t>
            </a:fld>
            <a:endParaRPr lang="en-US"/>
          </a:p>
        </p:txBody>
      </p:sp>
      <p:sp>
        <p:nvSpPr>
          <p:cNvPr id="4" name="Footer Placeholder 3">
            <a:extLst>
              <a:ext uri="{FF2B5EF4-FFF2-40B4-BE49-F238E27FC236}">
                <a16:creationId xmlns:a16="http://schemas.microsoft.com/office/drawing/2014/main" id="{588D82D0-0058-7D40-5F97-8F3E23C763A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9D9F1E-1A1C-E937-7B92-6F8F9B80236A}"/>
              </a:ext>
            </a:extLst>
          </p:cNvPr>
          <p:cNvSpPr>
            <a:spLocks noGrp="1"/>
          </p:cNvSpPr>
          <p:nvPr>
            <p:ph type="sldNum" sz="quarter" idx="12"/>
          </p:nvPr>
        </p:nvSpPr>
        <p:spPr/>
        <p:txBody>
          <a:bodyPr/>
          <a:lstStyle/>
          <a:p>
            <a:fld id="{6A668973-0C62-46E0-8209-77200F00A012}" type="slidenum">
              <a:rPr lang="en-US" smtClean="0"/>
              <a:t>‹#›</a:t>
            </a:fld>
            <a:endParaRPr lang="en-US"/>
          </a:p>
        </p:txBody>
      </p:sp>
    </p:spTree>
    <p:extLst>
      <p:ext uri="{BB962C8B-B14F-4D97-AF65-F5344CB8AC3E}">
        <p14:creationId xmlns:p14="http://schemas.microsoft.com/office/powerpoint/2010/main" val="1395116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7C4272-7D4D-93E8-5B9F-292E2DB98F70}"/>
              </a:ext>
            </a:extLst>
          </p:cNvPr>
          <p:cNvSpPr>
            <a:spLocks noGrp="1"/>
          </p:cNvSpPr>
          <p:nvPr>
            <p:ph type="dt" sz="half" idx="10"/>
          </p:nvPr>
        </p:nvSpPr>
        <p:spPr/>
        <p:txBody>
          <a:bodyPr/>
          <a:lstStyle/>
          <a:p>
            <a:fld id="{6492D542-9B95-4AFE-839F-216A84F3F78A}" type="datetimeFigureOut">
              <a:rPr lang="en-US" smtClean="0"/>
              <a:t>4/29/2024</a:t>
            </a:fld>
            <a:endParaRPr lang="en-US"/>
          </a:p>
        </p:txBody>
      </p:sp>
      <p:sp>
        <p:nvSpPr>
          <p:cNvPr id="3" name="Footer Placeholder 2">
            <a:extLst>
              <a:ext uri="{FF2B5EF4-FFF2-40B4-BE49-F238E27FC236}">
                <a16:creationId xmlns:a16="http://schemas.microsoft.com/office/drawing/2014/main" id="{01046E66-1B17-5C96-42D0-7F5B367ACA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8147E57-50EC-3010-980A-9A70470AC880}"/>
              </a:ext>
            </a:extLst>
          </p:cNvPr>
          <p:cNvSpPr>
            <a:spLocks noGrp="1"/>
          </p:cNvSpPr>
          <p:nvPr>
            <p:ph type="sldNum" sz="quarter" idx="12"/>
          </p:nvPr>
        </p:nvSpPr>
        <p:spPr/>
        <p:txBody>
          <a:bodyPr/>
          <a:lstStyle/>
          <a:p>
            <a:fld id="{6A668973-0C62-46E0-8209-77200F00A012}" type="slidenum">
              <a:rPr lang="en-US" smtClean="0"/>
              <a:t>‹#›</a:t>
            </a:fld>
            <a:endParaRPr lang="en-US"/>
          </a:p>
        </p:txBody>
      </p:sp>
    </p:spTree>
    <p:extLst>
      <p:ext uri="{BB962C8B-B14F-4D97-AF65-F5344CB8AC3E}">
        <p14:creationId xmlns:p14="http://schemas.microsoft.com/office/powerpoint/2010/main" val="12057179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DFE65-E0CF-8F4E-6742-ECDE6F8404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D95CCFA-0832-4F78-17A8-39304701B1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31B44C-0D19-CD85-66F4-10098753E7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9AA2621-5F00-0FAF-E85C-3AF444B920A8}"/>
              </a:ext>
            </a:extLst>
          </p:cNvPr>
          <p:cNvSpPr>
            <a:spLocks noGrp="1"/>
          </p:cNvSpPr>
          <p:nvPr>
            <p:ph type="dt" sz="half" idx="10"/>
          </p:nvPr>
        </p:nvSpPr>
        <p:spPr/>
        <p:txBody>
          <a:bodyPr/>
          <a:lstStyle/>
          <a:p>
            <a:fld id="{6492D542-9B95-4AFE-839F-216A84F3F78A}" type="datetimeFigureOut">
              <a:rPr lang="en-US" smtClean="0"/>
              <a:t>4/29/2024</a:t>
            </a:fld>
            <a:endParaRPr lang="en-US"/>
          </a:p>
        </p:txBody>
      </p:sp>
      <p:sp>
        <p:nvSpPr>
          <p:cNvPr id="6" name="Footer Placeholder 5">
            <a:extLst>
              <a:ext uri="{FF2B5EF4-FFF2-40B4-BE49-F238E27FC236}">
                <a16:creationId xmlns:a16="http://schemas.microsoft.com/office/drawing/2014/main" id="{5F81BAA2-9B14-70EF-F15B-ECFB4F213F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E2403-4DB8-63B6-1173-2EF404877842}"/>
              </a:ext>
            </a:extLst>
          </p:cNvPr>
          <p:cNvSpPr>
            <a:spLocks noGrp="1"/>
          </p:cNvSpPr>
          <p:nvPr>
            <p:ph type="sldNum" sz="quarter" idx="12"/>
          </p:nvPr>
        </p:nvSpPr>
        <p:spPr/>
        <p:txBody>
          <a:bodyPr/>
          <a:lstStyle/>
          <a:p>
            <a:fld id="{6A668973-0C62-46E0-8209-77200F00A012}" type="slidenum">
              <a:rPr lang="en-US" smtClean="0"/>
              <a:t>‹#›</a:t>
            </a:fld>
            <a:endParaRPr lang="en-US"/>
          </a:p>
        </p:txBody>
      </p:sp>
    </p:spTree>
    <p:extLst>
      <p:ext uri="{BB962C8B-B14F-4D97-AF65-F5344CB8AC3E}">
        <p14:creationId xmlns:p14="http://schemas.microsoft.com/office/powerpoint/2010/main" val="21903211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6B5D-0948-E744-D052-147F8BD282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4489E1-0FF7-7943-22CE-0816C791F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3CD492-0B2A-5669-428F-7E97F3D636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1918D1-A803-C86C-A00E-FE0BB9A8E339}"/>
              </a:ext>
            </a:extLst>
          </p:cNvPr>
          <p:cNvSpPr>
            <a:spLocks noGrp="1"/>
          </p:cNvSpPr>
          <p:nvPr>
            <p:ph type="dt" sz="half" idx="10"/>
          </p:nvPr>
        </p:nvSpPr>
        <p:spPr/>
        <p:txBody>
          <a:bodyPr/>
          <a:lstStyle/>
          <a:p>
            <a:fld id="{6492D542-9B95-4AFE-839F-216A84F3F78A}" type="datetimeFigureOut">
              <a:rPr lang="en-US" smtClean="0"/>
              <a:t>4/29/2024</a:t>
            </a:fld>
            <a:endParaRPr lang="en-US"/>
          </a:p>
        </p:txBody>
      </p:sp>
      <p:sp>
        <p:nvSpPr>
          <p:cNvPr id="6" name="Footer Placeholder 5">
            <a:extLst>
              <a:ext uri="{FF2B5EF4-FFF2-40B4-BE49-F238E27FC236}">
                <a16:creationId xmlns:a16="http://schemas.microsoft.com/office/drawing/2014/main" id="{E1105EAD-C019-522B-AFE9-9A03D2F92D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9B7D8A-98CB-6CD9-7DB5-3FA798E6C308}"/>
              </a:ext>
            </a:extLst>
          </p:cNvPr>
          <p:cNvSpPr>
            <a:spLocks noGrp="1"/>
          </p:cNvSpPr>
          <p:nvPr>
            <p:ph type="sldNum" sz="quarter" idx="12"/>
          </p:nvPr>
        </p:nvSpPr>
        <p:spPr/>
        <p:txBody>
          <a:bodyPr/>
          <a:lstStyle/>
          <a:p>
            <a:fld id="{6A668973-0C62-46E0-8209-77200F00A012}" type="slidenum">
              <a:rPr lang="en-US" smtClean="0"/>
              <a:t>‹#›</a:t>
            </a:fld>
            <a:endParaRPr lang="en-US"/>
          </a:p>
        </p:txBody>
      </p:sp>
    </p:spTree>
    <p:extLst>
      <p:ext uri="{BB962C8B-B14F-4D97-AF65-F5344CB8AC3E}">
        <p14:creationId xmlns:p14="http://schemas.microsoft.com/office/powerpoint/2010/main" val="40369279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B392A-6A22-B9B1-A3DF-561DA7B529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7AD08B-B640-E5AE-67C9-AAEABB9983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1D44A-FBC3-8B0E-612E-3D8D3E7790D4}"/>
              </a:ext>
            </a:extLst>
          </p:cNvPr>
          <p:cNvSpPr>
            <a:spLocks noGrp="1"/>
          </p:cNvSpPr>
          <p:nvPr>
            <p:ph type="dt" sz="half" idx="10"/>
          </p:nvPr>
        </p:nvSpPr>
        <p:spPr/>
        <p:txBody>
          <a:bodyPr/>
          <a:lstStyle/>
          <a:p>
            <a:fld id="{6492D542-9B95-4AFE-839F-216A84F3F78A}" type="datetimeFigureOut">
              <a:rPr lang="en-US" smtClean="0"/>
              <a:t>4/29/2024</a:t>
            </a:fld>
            <a:endParaRPr lang="en-US"/>
          </a:p>
        </p:txBody>
      </p:sp>
      <p:sp>
        <p:nvSpPr>
          <p:cNvPr id="5" name="Footer Placeholder 4">
            <a:extLst>
              <a:ext uri="{FF2B5EF4-FFF2-40B4-BE49-F238E27FC236}">
                <a16:creationId xmlns:a16="http://schemas.microsoft.com/office/drawing/2014/main" id="{E99A26B0-BB23-BA02-FF5A-E8D7072E0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7A54AD-E225-5848-3E08-DE770B82AD58}"/>
              </a:ext>
            </a:extLst>
          </p:cNvPr>
          <p:cNvSpPr>
            <a:spLocks noGrp="1"/>
          </p:cNvSpPr>
          <p:nvPr>
            <p:ph type="sldNum" sz="quarter" idx="12"/>
          </p:nvPr>
        </p:nvSpPr>
        <p:spPr/>
        <p:txBody>
          <a:bodyPr/>
          <a:lstStyle/>
          <a:p>
            <a:fld id="{6A668973-0C62-46E0-8209-77200F00A012}" type="slidenum">
              <a:rPr lang="en-US" smtClean="0"/>
              <a:t>‹#›</a:t>
            </a:fld>
            <a:endParaRPr lang="en-US"/>
          </a:p>
        </p:txBody>
      </p:sp>
    </p:spTree>
    <p:extLst>
      <p:ext uri="{BB962C8B-B14F-4D97-AF65-F5344CB8AC3E}">
        <p14:creationId xmlns:p14="http://schemas.microsoft.com/office/powerpoint/2010/main" val="40971502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177A78-D165-4FA0-4E1C-9D44F741D7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C1DAC1-8310-5981-FCC0-AD6484D433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DE62A8-B3CA-A935-329F-95359434762A}"/>
              </a:ext>
            </a:extLst>
          </p:cNvPr>
          <p:cNvSpPr>
            <a:spLocks noGrp="1"/>
          </p:cNvSpPr>
          <p:nvPr>
            <p:ph type="dt" sz="half" idx="10"/>
          </p:nvPr>
        </p:nvSpPr>
        <p:spPr/>
        <p:txBody>
          <a:bodyPr/>
          <a:lstStyle/>
          <a:p>
            <a:fld id="{6492D542-9B95-4AFE-839F-216A84F3F78A}" type="datetimeFigureOut">
              <a:rPr lang="en-US" smtClean="0"/>
              <a:t>4/29/2024</a:t>
            </a:fld>
            <a:endParaRPr lang="en-US"/>
          </a:p>
        </p:txBody>
      </p:sp>
      <p:sp>
        <p:nvSpPr>
          <p:cNvPr id="5" name="Footer Placeholder 4">
            <a:extLst>
              <a:ext uri="{FF2B5EF4-FFF2-40B4-BE49-F238E27FC236}">
                <a16:creationId xmlns:a16="http://schemas.microsoft.com/office/drawing/2014/main" id="{9FDBA6AE-BEEF-F8A7-FAA6-4CD2E39534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51D5E8-F270-B244-4F02-D0377DE9DF1C}"/>
              </a:ext>
            </a:extLst>
          </p:cNvPr>
          <p:cNvSpPr>
            <a:spLocks noGrp="1"/>
          </p:cNvSpPr>
          <p:nvPr>
            <p:ph type="sldNum" sz="quarter" idx="12"/>
          </p:nvPr>
        </p:nvSpPr>
        <p:spPr/>
        <p:txBody>
          <a:bodyPr/>
          <a:lstStyle/>
          <a:p>
            <a:fld id="{6A668973-0C62-46E0-8209-77200F00A012}" type="slidenum">
              <a:rPr lang="en-US" smtClean="0"/>
              <a:t>‹#›</a:t>
            </a:fld>
            <a:endParaRPr lang="en-US"/>
          </a:p>
        </p:txBody>
      </p:sp>
    </p:spTree>
    <p:extLst>
      <p:ext uri="{BB962C8B-B14F-4D97-AF65-F5344CB8AC3E}">
        <p14:creationId xmlns:p14="http://schemas.microsoft.com/office/powerpoint/2010/main" val="14359499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AB1659C-931B-4D88-9E3F-38E165785555}"/>
              </a:ext>
              <a:ext uri="{C183D7F6-B498-43B3-948B-1728B52AA6E4}">
                <adec:decorative xmlns:adec="http://schemas.microsoft.com/office/drawing/2017/decorative" val="0"/>
              </a:ext>
            </a:extLst>
          </p:cNvPr>
          <p:cNvSpPr>
            <a:spLocks noGrp="1"/>
          </p:cNvSpPr>
          <p:nvPr>
            <p:ph type="pic" sz="quarter" idx="10" hasCustomPrompt="1"/>
          </p:nvPr>
        </p:nvSpPr>
        <p:spPr>
          <a:xfrm>
            <a:off x="0" y="0"/>
            <a:ext cx="12192000" cy="6858000"/>
          </a:xfrm>
        </p:spPr>
        <p:txBody>
          <a:bodyPr anchor="ctr"/>
          <a:lstStyle>
            <a:lvl1pPr marL="0" indent="0" algn="ctr">
              <a:buNone/>
              <a:defRPr/>
            </a:lvl1pPr>
          </a:lstStyle>
          <a:p>
            <a:r>
              <a:rPr lang="en-US"/>
              <a:t>Add a picture </a:t>
            </a:r>
          </a:p>
        </p:txBody>
      </p:sp>
      <p:sp>
        <p:nvSpPr>
          <p:cNvPr id="2" name="Title 1">
            <a:extLst>
              <a:ext uri="{FF2B5EF4-FFF2-40B4-BE49-F238E27FC236}">
                <a16:creationId xmlns:a16="http://schemas.microsoft.com/office/drawing/2014/main" id="{9434CD67-C668-42E8-AC37-E29C76B0242B}"/>
              </a:ext>
            </a:extLst>
          </p:cNvPr>
          <p:cNvSpPr>
            <a:spLocks noGrp="1"/>
          </p:cNvSpPr>
          <p:nvPr>
            <p:ph type="ctrTitle" hasCustomPrompt="1"/>
          </p:nvPr>
        </p:nvSpPr>
        <p:spPr>
          <a:xfrm>
            <a:off x="457200" y="457200"/>
            <a:ext cx="11201400" cy="1097280"/>
          </a:xfrm>
          <a:prstGeom prst="rect">
            <a:avLst/>
          </a:prstGeom>
        </p:spPr>
        <p:txBody>
          <a:bodyPr tIns="0" anchor="t" anchorCtr="0">
            <a:noAutofit/>
          </a:bodyPr>
          <a:lstStyle>
            <a:lvl1pPr algn="l">
              <a:defRPr sz="7200" b="1" i="1" spc="100" baseline="0">
                <a:solidFill>
                  <a:schemeClr val="tx1">
                    <a:lumMod val="85000"/>
                    <a:lumOff val="15000"/>
                  </a:schemeClr>
                </a:solidFill>
                <a:latin typeface="+mj-lt"/>
              </a:defRPr>
            </a:lvl1pPr>
          </a:lstStyle>
          <a:p>
            <a:r>
              <a:rPr lang="en-US"/>
              <a:t>Click to add title</a:t>
            </a:r>
          </a:p>
        </p:txBody>
      </p:sp>
      <p:sp>
        <p:nvSpPr>
          <p:cNvPr id="3" name="Subtitle 2">
            <a:extLst>
              <a:ext uri="{FF2B5EF4-FFF2-40B4-BE49-F238E27FC236}">
                <a16:creationId xmlns:a16="http://schemas.microsoft.com/office/drawing/2014/main" id="{44FD748F-42E3-495F-974D-1BDF0F1FA527}"/>
              </a:ext>
            </a:extLst>
          </p:cNvPr>
          <p:cNvSpPr>
            <a:spLocks noGrp="1"/>
          </p:cNvSpPr>
          <p:nvPr>
            <p:ph type="subTitle" idx="1" hasCustomPrompt="1"/>
          </p:nvPr>
        </p:nvSpPr>
        <p:spPr>
          <a:xfrm>
            <a:off x="457201" y="1554480"/>
            <a:ext cx="11201400" cy="638022"/>
          </a:xfrm>
        </p:spPr>
        <p:txBody>
          <a:bodyPr>
            <a:normAutofit/>
          </a:bodyPr>
          <a:lstStyle>
            <a:lvl1pPr marL="0" indent="0" algn="l">
              <a:buNone/>
              <a:defRPr sz="1800" b="1" i="1" cap="none" spc="0" baseline="0">
                <a:solidFill>
                  <a:schemeClr val="tx1">
                    <a:lumMod val="85000"/>
                    <a:lumOff val="15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2111181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4/29/2024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4/29/2024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4/29/2024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4/29/2024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4.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4/29/2024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9"/>
          <p:cNvSpPr txBox="1">
            <a:spLocks noGrp="1"/>
          </p:cNvSpPr>
          <p:nvPr>
            <p:ph type="title"/>
          </p:nvPr>
        </p:nvSpPr>
        <p:spPr>
          <a:xfrm>
            <a:off x="9144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5191"/>
              </a:buClr>
              <a:buSzPts val="4400"/>
              <a:buFont typeface="Arial"/>
              <a:buNone/>
              <a:defRPr sz="4400" b="1" i="0" u="none" strike="noStrike" cap="none">
                <a:solidFill>
                  <a:srgbClr val="00519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9"/>
          <p:cNvSpPr txBox="1">
            <a:spLocks noGrp="1"/>
          </p:cNvSpPr>
          <p:nvPr>
            <p:ph type="body" idx="1"/>
          </p:nvPr>
        </p:nvSpPr>
        <p:spPr>
          <a:xfrm>
            <a:off x="914400" y="1825625"/>
            <a:ext cx="10515600" cy="4054785"/>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519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rgbClr val="00519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rgbClr val="00519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2" name="Google Shape;12;p19" descr="A picture containing icon&#10;&#10;Description automatically generated"/>
          <p:cNvPicPr preferRelativeResize="0"/>
          <p:nvPr/>
        </p:nvPicPr>
        <p:blipFill rotWithShape="1">
          <a:blip r:embed="rId5">
            <a:alphaModFix/>
          </a:blip>
          <a:srcRect/>
          <a:stretch/>
        </p:blipFill>
        <p:spPr>
          <a:xfrm>
            <a:off x="10077738" y="5968482"/>
            <a:ext cx="1382406" cy="685703"/>
          </a:xfrm>
          <a:prstGeom prst="rect">
            <a:avLst/>
          </a:prstGeom>
          <a:noFill/>
          <a:ln>
            <a:noFill/>
          </a:ln>
        </p:spPr>
      </p:pic>
      <p:sp>
        <p:nvSpPr>
          <p:cNvPr id="13" name="Google Shape;13;p19"/>
          <p:cNvSpPr/>
          <p:nvPr/>
        </p:nvSpPr>
        <p:spPr>
          <a:xfrm>
            <a:off x="9853016" y="5880410"/>
            <a:ext cx="1607128" cy="92132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8" name="Google Shape;18;p19"/>
          <p:cNvPicPr preferRelativeResize="0"/>
          <p:nvPr/>
        </p:nvPicPr>
        <p:blipFill rotWithShape="1">
          <a:blip r:embed="rId6">
            <a:alphaModFix/>
          </a:blip>
          <a:srcRect/>
          <a:stretch/>
        </p:blipFill>
        <p:spPr>
          <a:xfrm>
            <a:off x="7341744" y="6124616"/>
            <a:ext cx="1092735" cy="536668"/>
          </a:xfrm>
          <a:prstGeom prst="rect">
            <a:avLst/>
          </a:prstGeom>
          <a:noFill/>
          <a:ln>
            <a:noFill/>
          </a:ln>
        </p:spPr>
      </p:pic>
      <p:grpSp>
        <p:nvGrpSpPr>
          <p:cNvPr id="19" name="Google Shape;19;p19"/>
          <p:cNvGrpSpPr/>
          <p:nvPr/>
        </p:nvGrpSpPr>
        <p:grpSpPr>
          <a:xfrm>
            <a:off x="-66555" y="-2074"/>
            <a:ext cx="512466" cy="6858000"/>
            <a:chOff x="0" y="-26388"/>
            <a:chExt cx="313656" cy="4094436"/>
          </a:xfrm>
        </p:grpSpPr>
        <p:sp>
          <p:nvSpPr>
            <p:cNvPr id="20" name="Google Shape;20;p19"/>
            <p:cNvSpPr/>
            <p:nvPr/>
          </p:nvSpPr>
          <p:spPr>
            <a:xfrm>
              <a:off x="0" y="-26388"/>
              <a:ext cx="221405" cy="4094436"/>
            </a:xfrm>
            <a:prstGeom prst="rect">
              <a:avLst/>
            </a:prstGeom>
            <a:gradFill>
              <a:gsLst>
                <a:gs pos="0">
                  <a:srgbClr val="ECF4FF">
                    <a:alpha val="0"/>
                  </a:srgbClr>
                </a:gs>
                <a:gs pos="99000">
                  <a:srgbClr val="005191"/>
                </a:gs>
                <a:gs pos="100000">
                  <a:srgbClr val="00519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19"/>
            <p:cNvSpPr/>
            <p:nvPr/>
          </p:nvSpPr>
          <p:spPr>
            <a:xfrm flipH="1">
              <a:off x="221405" y="-26388"/>
              <a:ext cx="92251" cy="4094436"/>
            </a:xfrm>
            <a:prstGeom prst="rect">
              <a:avLst/>
            </a:prstGeom>
            <a:gradFill>
              <a:gsLst>
                <a:gs pos="0">
                  <a:srgbClr val="ECF4FF">
                    <a:alpha val="0"/>
                  </a:srgbClr>
                </a:gs>
                <a:gs pos="99000">
                  <a:srgbClr val="FFC000"/>
                </a:gs>
                <a:gs pos="100000">
                  <a:srgbClr val="FFC000"/>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pic>
        <p:nvPicPr>
          <p:cNvPr id="3" name="Picture 2">
            <a:extLst>
              <a:ext uri="{FF2B5EF4-FFF2-40B4-BE49-F238E27FC236}">
                <a16:creationId xmlns:a16="http://schemas.microsoft.com/office/drawing/2014/main" id="{58DEC8BB-7417-88F4-EC1D-C80C78443E83}"/>
              </a:ext>
            </a:extLst>
          </p:cNvPr>
          <p:cNvPicPr>
            <a:picLocks noChangeAspect="1"/>
          </p:cNvPicPr>
          <p:nvPr userDrawn="1"/>
        </p:nvPicPr>
        <p:blipFill>
          <a:blip r:embed="rId7"/>
          <a:stretch>
            <a:fillRect/>
          </a:stretch>
        </p:blipFill>
        <p:spPr>
          <a:xfrm>
            <a:off x="8590152" y="6070460"/>
            <a:ext cx="2975171" cy="541227"/>
          </a:xfrm>
          <a:prstGeom prst="rect">
            <a:avLst/>
          </a:prstGeom>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9B482E8-6E0E-1B4F-B1FD-C69DB9E858D9}" type="datetimeFigureOut">
              <a:rPr lang="en-US" smtClean="0"/>
              <a:pPr/>
              <a:t>4/29/2024</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93444112"/>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A2D66E9-DA4D-290B-E50F-ACA770FB97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553436-1855-49AC-94DE-533CECD7D9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77DAC4-729A-BEF8-96AB-DD7C3C5416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92D542-9B95-4AFE-839F-216A84F3F78A}" type="datetimeFigureOut">
              <a:rPr lang="en-US" smtClean="0"/>
              <a:t>4/29/2024</a:t>
            </a:fld>
            <a:endParaRPr lang="en-US"/>
          </a:p>
        </p:txBody>
      </p:sp>
      <p:sp>
        <p:nvSpPr>
          <p:cNvPr id="5" name="Footer Placeholder 4">
            <a:extLst>
              <a:ext uri="{FF2B5EF4-FFF2-40B4-BE49-F238E27FC236}">
                <a16:creationId xmlns:a16="http://schemas.microsoft.com/office/drawing/2014/main" id="{2E19353C-B795-DB96-28B9-8CCA7F0A2D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ECAFAD-E08A-51CC-13EA-F71D18A5A8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668973-0C62-46E0-8209-77200F00A012}" type="slidenum">
              <a:rPr lang="en-US" smtClean="0"/>
              <a:t>‹#›</a:t>
            </a:fld>
            <a:endParaRPr lang="en-US"/>
          </a:p>
        </p:txBody>
      </p:sp>
    </p:spTree>
    <p:extLst>
      <p:ext uri="{BB962C8B-B14F-4D97-AF65-F5344CB8AC3E}">
        <p14:creationId xmlns:p14="http://schemas.microsoft.com/office/powerpoint/2010/main" val="167612363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video" Target="https://www.youtube.com/embed/W4XLr8yPL4E?feature=oembed" TargetMode="External"/><Relationship Id="rId6" Type="http://schemas.openxmlformats.org/officeDocument/2006/relationships/image" Target="../media/image21.jpeg"/><Relationship Id="rId5" Type="http://schemas.openxmlformats.org/officeDocument/2006/relationships/image" Target="../media/image20.sv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microsoft.com/office/2018/10/relationships/comments" Target="../comments/modernComment_7FE4DDF0_C6558657.xml"/><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hyperlink" Target="https://www.unitedforalice.org/framework/ALICE-EVD"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video" Target="https://www.youtube.com/embed/TLEdkhxz8XI?feature=oembed" TargetMode="External"/><Relationship Id="rId6" Type="http://schemas.openxmlformats.org/officeDocument/2006/relationships/image" Target="../media/image30.jpeg"/><Relationship Id="rId5" Type="http://schemas.openxmlformats.org/officeDocument/2006/relationships/image" Target="../media/image20.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16_FA20F13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47.jpeg"/><Relationship Id="rId4" Type="http://schemas.openxmlformats.org/officeDocument/2006/relationships/image" Target="../media/image46.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8.xml"/><Relationship Id="rId1" Type="http://schemas.openxmlformats.org/officeDocument/2006/relationships/video" Target="https://www.youtube.com/embed/cDBaTvcELSI" TargetMode="External"/><Relationship Id="rId5" Type="http://schemas.openxmlformats.org/officeDocument/2006/relationships/image" Target="../media/image51.jpe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xml"/><Relationship Id="rId1" Type="http://schemas.openxmlformats.org/officeDocument/2006/relationships/video" Target="https://www.youtube.com/embed/GXy__kBVq1M" TargetMode="Externa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20.xml"/><Relationship Id="rId5" Type="http://schemas.openxmlformats.org/officeDocument/2006/relationships/image" Target="../media/image55.png"/><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2.xml"/><Relationship Id="rId5" Type="http://schemas.openxmlformats.org/officeDocument/2006/relationships/image" Target="../media/image61.png"/><Relationship Id="rId4" Type="http://schemas.openxmlformats.org/officeDocument/2006/relationships/image" Target="../media/image60.emf"/></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8.xml"/><Relationship Id="rId1" Type="http://schemas.openxmlformats.org/officeDocument/2006/relationships/video" Target="https://www.youtube.com/embed/kfLGR0KYuys" TargetMode="External"/><Relationship Id="rId5" Type="http://schemas.openxmlformats.org/officeDocument/2006/relationships/image" Target="../media/image66.jpeg"/><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37.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35.xml"/><Relationship Id="rId1" Type="http://schemas.openxmlformats.org/officeDocument/2006/relationships/video" Target="https://www.youtube.com/embed/NcIJnQQHtq0?feature=oembed"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7.xml"/></Relationships>
</file>

<file path=ppt/slides/_rels/slide6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7.xml"/></Relationships>
</file>

<file path=ppt/slides/_rels/slide6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7.xml"/></Relationships>
</file>

<file path=ppt/slides/_rels/slide7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7.xml"/></Relationships>
</file>

<file path=ppt/slides/_rels/slide7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37.xml"/></Relationships>
</file>

<file path=ppt/slides/_rels/slide7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3" Type="http://schemas.openxmlformats.org/officeDocument/2006/relationships/hyperlink" Target="mailto:jerickson@idahofoodbank.org" TargetMode="External"/><Relationship Id="rId2" Type="http://schemas.openxmlformats.org/officeDocument/2006/relationships/image" Target="../media/image90.jpe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4C_3C6CBDED.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1948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93210"/>
            <a:ext cx="9144000" cy="2387600"/>
          </a:xfrm>
        </p:spPr>
        <p:txBody>
          <a:bodyPr>
            <a:normAutofit fontScale="90000"/>
          </a:bodyPr>
          <a:lstStyle/>
          <a:p>
            <a:r>
              <a:rPr lang="en-US" b="1">
                <a:solidFill>
                  <a:schemeClr val="bg1"/>
                </a:solidFill>
                <a:latin typeface="Calibri"/>
                <a:ea typeface="Calibri"/>
                <a:cs typeface="Calibri"/>
              </a:rPr>
              <a:t>EAST IDAHO</a:t>
            </a:r>
            <a:br>
              <a:rPr lang="en-US" b="1">
                <a:solidFill>
                  <a:schemeClr val="bg1"/>
                </a:solidFill>
                <a:latin typeface="Calibri"/>
                <a:ea typeface="Calibri"/>
                <a:cs typeface="Calibri"/>
              </a:rPr>
            </a:br>
            <a:r>
              <a:rPr lang="en-US" b="1">
                <a:solidFill>
                  <a:schemeClr val="bg1"/>
                </a:solidFill>
                <a:latin typeface="Calibri"/>
                <a:ea typeface="Calibri"/>
                <a:cs typeface="Calibri"/>
              </a:rPr>
              <a:t>ANNUAL PARTNER CONFERENCE</a:t>
            </a:r>
          </a:p>
        </p:txBody>
      </p:sp>
      <p:sp>
        <p:nvSpPr>
          <p:cNvPr id="4" name="Rectangle 3">
            <a:extLst>
              <a:ext uri="{FF2B5EF4-FFF2-40B4-BE49-F238E27FC236}">
                <a16:creationId xmlns:a16="http://schemas.microsoft.com/office/drawing/2014/main" id="{D132EA6F-E269-3364-C6E5-16FB5951FB77}"/>
              </a:ext>
            </a:extLst>
          </p:cNvPr>
          <p:cNvSpPr/>
          <p:nvPr/>
        </p:nvSpPr>
        <p:spPr>
          <a:xfrm>
            <a:off x="3233" y="3641067"/>
            <a:ext cx="12191999" cy="3215898"/>
          </a:xfrm>
          <a:prstGeom prst="rect">
            <a:avLst/>
          </a:prstGeom>
          <a:solidFill>
            <a:srgbClr val="E15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524000" y="3937834"/>
            <a:ext cx="9144000" cy="1307050"/>
          </a:xfrm>
        </p:spPr>
        <p:txBody>
          <a:bodyPr vert="horz" lIns="91440" tIns="45720" rIns="91440" bIns="45720" rtlCol="0" anchor="t">
            <a:normAutofit/>
          </a:bodyPr>
          <a:lstStyle/>
          <a:p>
            <a:r>
              <a:rPr lang="en-US" sz="3200" b="1">
                <a:solidFill>
                  <a:schemeClr val="bg1"/>
                </a:solidFill>
                <a:latin typeface="Calibri"/>
                <a:ea typeface="Calibri"/>
                <a:cs typeface="Calibri"/>
              </a:rPr>
              <a:t>BUILDING HEALTHY COMMUNITIES TOGETHER</a:t>
            </a:r>
          </a:p>
          <a:p>
            <a:r>
              <a:rPr lang="en-US" sz="3200" b="1">
                <a:solidFill>
                  <a:schemeClr val="bg1"/>
                </a:solidFill>
                <a:latin typeface="Calibri"/>
                <a:ea typeface="Calibri"/>
                <a:cs typeface="Calibri"/>
              </a:rPr>
              <a:t>APRIL 19, 2024</a:t>
            </a:r>
          </a:p>
        </p:txBody>
      </p:sp>
      <p:pic>
        <p:nvPicPr>
          <p:cNvPr id="9" name="Picture 8" descr="A fish and a pumpkin&#10;&#10;Description automatically generated">
            <a:extLst>
              <a:ext uri="{FF2B5EF4-FFF2-40B4-BE49-F238E27FC236}">
                <a16:creationId xmlns:a16="http://schemas.microsoft.com/office/drawing/2014/main" id="{2DC83E45-0465-AB36-0EB6-15CE55089C7A}"/>
              </a:ext>
            </a:extLst>
          </p:cNvPr>
          <p:cNvPicPr>
            <a:picLocks noChangeAspect="1"/>
          </p:cNvPicPr>
          <p:nvPr/>
        </p:nvPicPr>
        <p:blipFill rotWithShape="1">
          <a:blip r:embed="rId2"/>
          <a:srcRect l="28825" b="811"/>
          <a:stretch/>
        </p:blipFill>
        <p:spPr>
          <a:xfrm>
            <a:off x="6650" y="5831559"/>
            <a:ext cx="4244492" cy="1024198"/>
          </a:xfrm>
          <a:prstGeom prst="rect">
            <a:avLst/>
          </a:prstGeom>
        </p:spPr>
      </p:pic>
      <p:pic>
        <p:nvPicPr>
          <p:cNvPr id="10" name="Picture 9" descr="A fish and a pumpkin&#10;&#10;Description automatically generated">
            <a:extLst>
              <a:ext uri="{FF2B5EF4-FFF2-40B4-BE49-F238E27FC236}">
                <a16:creationId xmlns:a16="http://schemas.microsoft.com/office/drawing/2014/main" id="{16AB1C56-A7AE-A551-0D21-C63036EF0A8E}"/>
              </a:ext>
            </a:extLst>
          </p:cNvPr>
          <p:cNvPicPr>
            <a:picLocks noChangeAspect="1"/>
          </p:cNvPicPr>
          <p:nvPr/>
        </p:nvPicPr>
        <p:blipFill>
          <a:blip r:embed="rId2"/>
          <a:stretch>
            <a:fillRect/>
          </a:stretch>
        </p:blipFill>
        <p:spPr>
          <a:xfrm>
            <a:off x="3766492" y="5831558"/>
            <a:ext cx="5963457" cy="1032574"/>
          </a:xfrm>
          <a:prstGeom prst="rect">
            <a:avLst/>
          </a:prstGeom>
        </p:spPr>
      </p:pic>
      <p:pic>
        <p:nvPicPr>
          <p:cNvPr id="11" name="Picture 10" descr="A fish and a pumpkin&#10;&#10;Description automatically generated">
            <a:extLst>
              <a:ext uri="{FF2B5EF4-FFF2-40B4-BE49-F238E27FC236}">
                <a16:creationId xmlns:a16="http://schemas.microsoft.com/office/drawing/2014/main" id="{851D94A8-2595-EA74-C37B-998FFDD5A9C1}"/>
              </a:ext>
            </a:extLst>
          </p:cNvPr>
          <p:cNvPicPr>
            <a:picLocks noChangeAspect="1"/>
          </p:cNvPicPr>
          <p:nvPr/>
        </p:nvPicPr>
        <p:blipFill rotWithShape="1">
          <a:blip r:embed="rId2"/>
          <a:srcRect r="50025" b="811"/>
          <a:stretch/>
        </p:blipFill>
        <p:spPr>
          <a:xfrm>
            <a:off x="9216729" y="5831557"/>
            <a:ext cx="2980232" cy="1024199"/>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pic>
        <p:nvPicPr>
          <p:cNvPr id="7" name="Picture 6" descr="A group of people standing on a hill&#10;&#10;Description automatically generated with medium confidence">
            <a:extLst>
              <a:ext uri="{FF2B5EF4-FFF2-40B4-BE49-F238E27FC236}">
                <a16:creationId xmlns:a16="http://schemas.microsoft.com/office/drawing/2014/main" id="{A4885EA4-1B5C-506C-F983-3008A6906443}"/>
              </a:ext>
            </a:extLst>
          </p:cNvPr>
          <p:cNvPicPr>
            <a:picLocks noChangeAspect="1"/>
          </p:cNvPicPr>
          <p:nvPr/>
        </p:nvPicPr>
        <p:blipFill>
          <a:blip r:embed="rId3"/>
          <a:stretch>
            <a:fillRect/>
          </a:stretch>
        </p:blipFill>
        <p:spPr>
          <a:xfrm>
            <a:off x="204952" y="0"/>
            <a:ext cx="11987048" cy="6939115"/>
          </a:xfrm>
          <a:prstGeom prst="rect">
            <a:avLst/>
          </a:prstGeom>
        </p:spPr>
      </p:pic>
    </p:spTree>
    <p:extLst>
      <p:ext uri="{BB962C8B-B14F-4D97-AF65-F5344CB8AC3E}">
        <p14:creationId xmlns:p14="http://schemas.microsoft.com/office/powerpoint/2010/main" val="3230632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background with text and images&#10;&#10;Description automatically generated">
            <a:extLst>
              <a:ext uri="{FF2B5EF4-FFF2-40B4-BE49-F238E27FC236}">
                <a16:creationId xmlns:a16="http://schemas.microsoft.com/office/drawing/2014/main" id="{C7A8D833-0852-DF90-9DB3-FBCA4B5801FA}"/>
              </a:ext>
            </a:extLst>
          </p:cNvPr>
          <p:cNvPicPr>
            <a:picLocks noChangeAspect="1"/>
          </p:cNvPicPr>
          <p:nvPr/>
        </p:nvPicPr>
        <p:blipFill>
          <a:blip r:embed="rId3"/>
          <a:stretch>
            <a:fillRect/>
          </a:stretch>
        </p:blipFill>
        <p:spPr>
          <a:xfrm>
            <a:off x="422412" y="2361083"/>
            <a:ext cx="11769588" cy="4496917"/>
          </a:xfrm>
          <a:prstGeom prst="rect">
            <a:avLst/>
          </a:prstGeom>
        </p:spPr>
      </p:pic>
      <p:sp>
        <p:nvSpPr>
          <p:cNvPr id="6" name="Google Shape;48;p3">
            <a:extLst>
              <a:ext uri="{FF2B5EF4-FFF2-40B4-BE49-F238E27FC236}">
                <a16:creationId xmlns:a16="http://schemas.microsoft.com/office/drawing/2014/main" id="{FA954589-3622-A1C5-2706-F02A7269CD3A}"/>
              </a:ext>
            </a:extLst>
          </p:cNvPr>
          <p:cNvSpPr txBox="1">
            <a:spLocks/>
          </p:cNvSpPr>
          <p:nvPr/>
        </p:nvSpPr>
        <p:spPr>
          <a:xfrm>
            <a:off x="422412" y="239844"/>
            <a:ext cx="9066361" cy="1586315"/>
          </a:xfrm>
          <a:prstGeom prst="rect">
            <a:avLst/>
          </a:prstGeom>
          <a:noFill/>
          <a:ln>
            <a:noFill/>
          </a:ln>
        </p:spPr>
        <p:txBody>
          <a:bodyPr spcFirstLastPara="1" wrap="square" lIns="91425" tIns="45700" rIns="91425" bIns="45700" anchor="ctr" anchorCtr="0">
            <a:normAutofit fontScale="82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5191"/>
              </a:buClr>
              <a:buSzPts val="4400"/>
              <a:buFont typeface="Arial"/>
              <a:buNone/>
              <a:defRPr sz="4400" b="1" i="0" u="none" strike="noStrike" cap="none">
                <a:solidFill>
                  <a:srgbClr val="00519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7500"/>
              <a:buFont typeface="League Gothic"/>
              <a:buNone/>
            </a:pPr>
            <a:r>
              <a:rPr lang="en-US" sz="7500" b="0">
                <a:latin typeface="League Gothic"/>
                <a:ea typeface="League Gothic"/>
                <a:cs typeface="League Gothic"/>
                <a:sym typeface="League Gothic"/>
              </a:rPr>
              <a:t>Meet ALICE – </a:t>
            </a:r>
            <a:br>
              <a:rPr lang="en-US" sz="7500" b="0">
                <a:latin typeface="League Gothic"/>
                <a:ea typeface="League Gothic"/>
                <a:cs typeface="League Gothic"/>
                <a:sym typeface="League Gothic"/>
              </a:rPr>
            </a:br>
            <a:r>
              <a:rPr lang="en-US" sz="6700" b="0" i="1">
                <a:latin typeface="League Gothic"/>
                <a:ea typeface="League Gothic"/>
                <a:cs typeface="League Gothic"/>
                <a:sym typeface="League Gothic"/>
              </a:rPr>
              <a:t>Essential, Working, Struggling</a:t>
            </a:r>
            <a:endParaRPr lang="en-US" sz="6700" i="1"/>
          </a:p>
        </p:txBody>
      </p:sp>
      <p:sp>
        <p:nvSpPr>
          <p:cNvPr id="7" name="Google Shape;47;p3">
            <a:extLst>
              <a:ext uri="{FF2B5EF4-FFF2-40B4-BE49-F238E27FC236}">
                <a16:creationId xmlns:a16="http://schemas.microsoft.com/office/drawing/2014/main" id="{2D7F8AE5-193B-E24F-A423-44AAA3F504AD}"/>
              </a:ext>
            </a:extLst>
          </p:cNvPr>
          <p:cNvSpPr txBox="1">
            <a:spLocks/>
          </p:cNvSpPr>
          <p:nvPr/>
        </p:nvSpPr>
        <p:spPr>
          <a:xfrm>
            <a:off x="422412" y="1826159"/>
            <a:ext cx="10981035" cy="74245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00519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rgbClr val="00519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rgbClr val="00519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rgbClr val="00519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ts val="3500"/>
              <a:buFont typeface="Arial"/>
              <a:buNone/>
            </a:pPr>
            <a:r>
              <a:rPr lang="en-US" sz="3500" u="sng">
                <a:latin typeface="League Gothic"/>
                <a:ea typeface="League Gothic"/>
                <a:cs typeface="League Gothic"/>
                <a:sym typeface="League Gothic"/>
              </a:rPr>
              <a:t>ALICE</a:t>
            </a:r>
            <a:r>
              <a:rPr lang="en-US" sz="3500">
                <a:latin typeface="League Gothic"/>
                <a:ea typeface="League Gothic"/>
                <a:cs typeface="League Gothic"/>
                <a:sym typeface="League Gothic"/>
              </a:rPr>
              <a:t>: </a:t>
            </a:r>
            <a:r>
              <a:rPr lang="en-US" sz="3500" u="sng">
                <a:latin typeface="League Gothic"/>
                <a:ea typeface="League Gothic"/>
                <a:cs typeface="League Gothic"/>
                <a:sym typeface="League Gothic"/>
              </a:rPr>
              <a:t>A</a:t>
            </a:r>
            <a:r>
              <a:rPr lang="en-US" sz="3500">
                <a:latin typeface="League Gothic"/>
                <a:ea typeface="League Gothic"/>
                <a:cs typeface="League Gothic"/>
                <a:sym typeface="League Gothic"/>
              </a:rPr>
              <a:t>sset </a:t>
            </a:r>
            <a:r>
              <a:rPr lang="en-US" sz="3500" u="sng">
                <a:latin typeface="League Gothic"/>
                <a:ea typeface="League Gothic"/>
                <a:cs typeface="League Gothic"/>
                <a:sym typeface="League Gothic"/>
              </a:rPr>
              <a:t>L</a:t>
            </a:r>
            <a:r>
              <a:rPr lang="en-US" sz="3500">
                <a:latin typeface="League Gothic"/>
                <a:ea typeface="League Gothic"/>
                <a:cs typeface="League Gothic"/>
                <a:sym typeface="League Gothic"/>
              </a:rPr>
              <a:t>imited, </a:t>
            </a:r>
            <a:r>
              <a:rPr lang="en-US" sz="3500" u="sng">
                <a:latin typeface="League Gothic"/>
                <a:ea typeface="League Gothic"/>
                <a:cs typeface="League Gothic"/>
                <a:sym typeface="League Gothic"/>
              </a:rPr>
              <a:t>I</a:t>
            </a:r>
            <a:r>
              <a:rPr lang="en-US" sz="3500">
                <a:latin typeface="League Gothic"/>
                <a:ea typeface="League Gothic"/>
                <a:cs typeface="League Gothic"/>
                <a:sym typeface="League Gothic"/>
              </a:rPr>
              <a:t>ncome </a:t>
            </a:r>
            <a:r>
              <a:rPr lang="en-US" sz="3500" u="sng">
                <a:latin typeface="League Gothic"/>
                <a:ea typeface="League Gothic"/>
                <a:cs typeface="League Gothic"/>
                <a:sym typeface="League Gothic"/>
              </a:rPr>
              <a:t>C</a:t>
            </a:r>
            <a:r>
              <a:rPr lang="en-US" sz="3500">
                <a:latin typeface="League Gothic"/>
                <a:ea typeface="League Gothic"/>
                <a:cs typeface="League Gothic"/>
                <a:sym typeface="League Gothic"/>
              </a:rPr>
              <a:t>onstrained, </a:t>
            </a:r>
            <a:r>
              <a:rPr lang="en-US" sz="3500" u="sng">
                <a:latin typeface="League Gothic"/>
                <a:ea typeface="League Gothic"/>
                <a:cs typeface="League Gothic"/>
                <a:sym typeface="League Gothic"/>
              </a:rPr>
              <a:t>E</a:t>
            </a:r>
            <a:r>
              <a:rPr lang="en-US" sz="3500">
                <a:latin typeface="League Gothic"/>
                <a:ea typeface="League Gothic"/>
                <a:cs typeface="League Gothic"/>
                <a:sym typeface="League Gothic"/>
              </a:rPr>
              <a:t>mployed</a:t>
            </a:r>
            <a:endParaRPr lang="en-US"/>
          </a:p>
        </p:txBody>
      </p:sp>
    </p:spTree>
    <p:extLst>
      <p:ext uri="{BB962C8B-B14F-4D97-AF65-F5344CB8AC3E}">
        <p14:creationId xmlns:p14="http://schemas.microsoft.com/office/powerpoint/2010/main" val="3251765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8"/>
          <p:cNvSpPr txBox="1"/>
          <p:nvPr/>
        </p:nvSpPr>
        <p:spPr>
          <a:xfrm>
            <a:off x="1066800" y="2142262"/>
            <a:ext cx="7250017" cy="4054785"/>
          </a:xfrm>
          <a:prstGeom prst="rect">
            <a:avLst/>
          </a:prstGeom>
          <a:noFill/>
          <a:ln>
            <a:noFill/>
          </a:ln>
        </p:spPr>
        <p:txBody>
          <a:bodyPr spcFirstLastPara="1" wrap="square" lIns="91425" tIns="45700" rIns="91425" bIns="45700" anchor="t" anchorCtr="0">
            <a:normAutofit/>
          </a:bodyPr>
          <a:lstStyle/>
          <a:p>
            <a:pPr marL="342900" marR="0" lvl="0" indent="-120650" algn="l" rtl="0">
              <a:lnSpc>
                <a:spcPct val="90000"/>
              </a:lnSpc>
              <a:spcBef>
                <a:spcPts val="0"/>
              </a:spcBef>
              <a:spcAft>
                <a:spcPts val="0"/>
              </a:spcAft>
              <a:buClr>
                <a:srgbClr val="005191"/>
              </a:buClr>
              <a:buSzPts val="3500"/>
              <a:buFont typeface="Arial"/>
              <a:buNone/>
            </a:pPr>
            <a:endParaRPr sz="3500" b="0" i="0">
              <a:solidFill>
                <a:schemeClr val="dk1"/>
              </a:solidFill>
              <a:latin typeface="League Gothic"/>
              <a:ea typeface="League Gothic"/>
              <a:cs typeface="League Gothic"/>
              <a:sym typeface="League Gothic"/>
            </a:endParaRPr>
          </a:p>
        </p:txBody>
      </p:sp>
      <p:pic>
        <p:nvPicPr>
          <p:cNvPr id="4" name="Graphic 3">
            <a:extLst>
              <a:ext uri="{FF2B5EF4-FFF2-40B4-BE49-F238E27FC236}">
                <a16:creationId xmlns:a16="http://schemas.microsoft.com/office/drawing/2014/main" id="{0A819CF2-6DEE-984D-4A7E-1024C68FC0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025731">
            <a:off x="448623" y="5613832"/>
            <a:ext cx="1019908" cy="1019908"/>
          </a:xfrm>
          <a:prstGeom prst="rect">
            <a:avLst/>
          </a:prstGeom>
        </p:spPr>
      </p:pic>
      <p:sp>
        <p:nvSpPr>
          <p:cNvPr id="8" name="TextBox 7">
            <a:extLst>
              <a:ext uri="{FF2B5EF4-FFF2-40B4-BE49-F238E27FC236}">
                <a16:creationId xmlns:a16="http://schemas.microsoft.com/office/drawing/2014/main" id="{C62D79F4-79B5-8F9F-392B-E7D9A9868474}"/>
              </a:ext>
            </a:extLst>
          </p:cNvPr>
          <p:cNvSpPr txBox="1"/>
          <p:nvPr/>
        </p:nvSpPr>
        <p:spPr>
          <a:xfrm>
            <a:off x="1641439" y="293350"/>
            <a:ext cx="10014488" cy="769441"/>
          </a:xfrm>
          <a:prstGeom prst="rect">
            <a:avLst/>
          </a:prstGeom>
          <a:noFill/>
        </p:spPr>
        <p:txBody>
          <a:bodyPr wrap="square">
            <a:spAutoFit/>
          </a:bodyPr>
          <a:lstStyle/>
          <a:p>
            <a:r>
              <a:rPr lang="en-US" sz="4400">
                <a:solidFill>
                  <a:schemeClr val="accent1">
                    <a:lumMod val="75000"/>
                  </a:schemeClr>
                </a:solidFill>
                <a:latin typeface="League Gothic" panose="00000500000000000000" pitchFamily="2" charset="0"/>
              </a:rPr>
              <a:t>TEAMING UP FOR: </a:t>
            </a:r>
            <a:r>
              <a:rPr lang="en-US" sz="4400">
                <a:solidFill>
                  <a:srgbClr val="FF0000"/>
                </a:solidFill>
                <a:latin typeface="League Gothic" panose="00000500000000000000" pitchFamily="2" charset="0"/>
              </a:rPr>
              <a:t>A.L.I.C.E</a:t>
            </a:r>
            <a:endParaRPr lang="en-US" sz="4400">
              <a:solidFill>
                <a:srgbClr val="FF0000"/>
              </a:solidFill>
            </a:endParaRPr>
          </a:p>
        </p:txBody>
      </p:sp>
      <p:pic>
        <p:nvPicPr>
          <p:cNvPr id="9" name="Online Media 8" descr="Teaming up for A.L.I.C.E in SE Idaho">
            <a:hlinkClick r:id="" action="ppaction://media"/>
            <a:extLst>
              <a:ext uri="{FF2B5EF4-FFF2-40B4-BE49-F238E27FC236}">
                <a16:creationId xmlns:a16="http://schemas.microsoft.com/office/drawing/2014/main" id="{044E05DA-ACBB-061C-E75D-3008CA9D691B}"/>
              </a:ext>
            </a:extLst>
          </p:cNvPr>
          <p:cNvPicPr>
            <a:picLocks noRot="1" noChangeAspect="1"/>
          </p:cNvPicPr>
          <p:nvPr>
            <a:videoFile r:link="rId1"/>
          </p:nvPr>
        </p:nvPicPr>
        <p:blipFill>
          <a:blip r:embed="rId6"/>
          <a:stretch>
            <a:fillRect/>
          </a:stretch>
        </p:blipFill>
        <p:spPr>
          <a:xfrm>
            <a:off x="375430" y="0"/>
            <a:ext cx="11816570" cy="6858000"/>
          </a:xfrm>
          <a:prstGeom prst="rect">
            <a:avLst/>
          </a:prstGeom>
        </p:spPr>
      </p:pic>
    </p:spTree>
    <p:extLst>
      <p:ext uri="{BB962C8B-B14F-4D97-AF65-F5344CB8AC3E}">
        <p14:creationId xmlns:p14="http://schemas.microsoft.com/office/powerpoint/2010/main" val="185968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text on a black background&#10;&#10;Description automatically generated">
            <a:extLst>
              <a:ext uri="{FF2B5EF4-FFF2-40B4-BE49-F238E27FC236}">
                <a16:creationId xmlns:a16="http://schemas.microsoft.com/office/drawing/2014/main" id="{254F399F-B43E-F3A2-081C-13EA9A731262}"/>
              </a:ext>
            </a:extLst>
          </p:cNvPr>
          <p:cNvPicPr>
            <a:picLocks noChangeAspect="1"/>
          </p:cNvPicPr>
          <p:nvPr/>
        </p:nvPicPr>
        <p:blipFill>
          <a:blip r:embed="rId2"/>
          <a:stretch>
            <a:fillRect/>
          </a:stretch>
        </p:blipFill>
        <p:spPr>
          <a:xfrm>
            <a:off x="675598" y="365073"/>
            <a:ext cx="7150155" cy="2617970"/>
          </a:xfrm>
          <a:prstGeom prst="rect">
            <a:avLst/>
          </a:prstGeom>
        </p:spPr>
      </p:pic>
      <p:sp>
        <p:nvSpPr>
          <p:cNvPr id="4" name="TextBox 3">
            <a:extLst>
              <a:ext uri="{FF2B5EF4-FFF2-40B4-BE49-F238E27FC236}">
                <a16:creationId xmlns:a16="http://schemas.microsoft.com/office/drawing/2014/main" id="{837AB3A3-F846-23A0-5A9E-5CC7A6778427}"/>
              </a:ext>
            </a:extLst>
          </p:cNvPr>
          <p:cNvSpPr txBox="1"/>
          <p:nvPr/>
        </p:nvSpPr>
        <p:spPr>
          <a:xfrm>
            <a:off x="884420" y="2983043"/>
            <a:ext cx="11002780" cy="4185761"/>
          </a:xfrm>
          <a:prstGeom prst="rect">
            <a:avLst/>
          </a:prstGeom>
          <a:noFill/>
        </p:spPr>
        <p:txBody>
          <a:bodyPr wrap="square" rtlCol="0">
            <a:spAutoFit/>
          </a:bodyPr>
          <a:lstStyle/>
          <a:p>
            <a:pPr marL="285750" indent="-285750">
              <a:buFont typeface="Arial" panose="020B0604020202020204" pitchFamily="34" charset="0"/>
              <a:buChar char="•"/>
            </a:pPr>
            <a:r>
              <a:rPr lang="en-US" sz="3600"/>
              <a:t>United Way ALICE Project</a:t>
            </a:r>
          </a:p>
          <a:p>
            <a:pPr marL="285750" lvl="8" indent="-285750">
              <a:buFont typeface="Arial" panose="020B0604020202020204" pitchFamily="34" charset="0"/>
              <a:buChar char="•"/>
            </a:pPr>
            <a:r>
              <a:rPr lang="en-US" sz="3600"/>
              <a:t>600 United Way partners across the country</a:t>
            </a:r>
          </a:p>
          <a:p>
            <a:pPr marL="285750" lvl="8" indent="-285750">
              <a:buFont typeface="Arial" panose="020B0604020202020204" pitchFamily="34" charset="0"/>
              <a:buChar char="•"/>
            </a:pPr>
            <a:r>
              <a:rPr lang="en-US" sz="3600"/>
              <a:t>Research-based information that increases a better understanding of who is struggling in our communities</a:t>
            </a:r>
          </a:p>
          <a:p>
            <a:pPr marL="285750" lvl="8" indent="-285750">
              <a:buFont typeface="Arial" panose="020B0604020202020204" pitchFamily="34" charset="0"/>
              <a:buChar char="•"/>
            </a:pPr>
            <a:endParaRPr lang="en-US" sz="3600"/>
          </a:p>
          <a:p>
            <a:pPr marL="285750" lvl="8" indent="-285750">
              <a:buFont typeface="Arial" panose="020B0604020202020204" pitchFamily="34" charset="0"/>
              <a:buChar char="•"/>
            </a:pPr>
            <a:endParaRPr lang="en-US" sz="3600"/>
          </a:p>
          <a:p>
            <a:pPr marL="285750" lvl="6" indent="-285750">
              <a:buFont typeface="Arial" panose="020B0604020202020204" pitchFamily="34" charset="0"/>
              <a:buChar char="•"/>
            </a:pPr>
            <a:endParaRPr lang="en-US"/>
          </a:p>
        </p:txBody>
      </p:sp>
    </p:spTree>
    <p:extLst>
      <p:ext uri="{BB962C8B-B14F-4D97-AF65-F5344CB8AC3E}">
        <p14:creationId xmlns:p14="http://schemas.microsoft.com/office/powerpoint/2010/main" val="907722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D7E2BA-CAE0-D090-B612-5C9083283280}"/>
              </a:ext>
            </a:extLst>
          </p:cNvPr>
          <p:cNvSpPr txBox="1"/>
          <p:nvPr/>
        </p:nvSpPr>
        <p:spPr>
          <a:xfrm>
            <a:off x="452153" y="61734"/>
            <a:ext cx="11567123" cy="923330"/>
          </a:xfrm>
          <a:prstGeom prst="rect">
            <a:avLst/>
          </a:prstGeom>
          <a:noFill/>
        </p:spPr>
        <p:txBody>
          <a:bodyPr wrap="square">
            <a:spAutoFit/>
          </a:bodyPr>
          <a:lstStyle/>
          <a:p>
            <a:pPr algn="l"/>
            <a:r>
              <a:rPr lang="en-US" sz="5400">
                <a:solidFill>
                  <a:schemeClr val="accent2">
                    <a:lumMod val="60000"/>
                    <a:lumOff val="40000"/>
                  </a:schemeClr>
                </a:solidFill>
                <a:latin typeface="League Gothic" panose="00000500000000000000" pitchFamily="50" charset="0"/>
                <a:cs typeface="Arial" panose="020B0604020202020204" pitchFamily="34" charset="0"/>
              </a:rPr>
              <a:t>ALICE: </a:t>
            </a:r>
            <a:r>
              <a:rPr lang="en-US" sz="5400">
                <a:solidFill>
                  <a:srgbClr val="005191"/>
                </a:solidFill>
                <a:latin typeface="League Gothic" panose="00000500000000000000" pitchFamily="50" charset="0"/>
                <a:cs typeface="Arial" panose="020B0604020202020204" pitchFamily="34" charset="0"/>
              </a:rPr>
              <a:t>Caught in the Crosscurrents of Competing Forces</a:t>
            </a:r>
          </a:p>
        </p:txBody>
      </p:sp>
      <p:pic>
        <p:nvPicPr>
          <p:cNvPr id="8" name="Graphic 7">
            <a:extLst>
              <a:ext uri="{FF2B5EF4-FFF2-40B4-BE49-F238E27FC236}">
                <a16:creationId xmlns:a16="http://schemas.microsoft.com/office/drawing/2014/main" id="{619B5A55-CDF4-E73A-6DB4-BC91BC7646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0213" y="1653390"/>
            <a:ext cx="5050736" cy="3903015"/>
          </a:xfrm>
          <a:prstGeom prst="rect">
            <a:avLst/>
          </a:prstGeom>
        </p:spPr>
      </p:pic>
      <p:pic>
        <p:nvPicPr>
          <p:cNvPr id="16" name="Picture 15" descr="A group of people in a line&#10;&#10;Description automatically generated">
            <a:extLst>
              <a:ext uri="{FF2B5EF4-FFF2-40B4-BE49-F238E27FC236}">
                <a16:creationId xmlns:a16="http://schemas.microsoft.com/office/drawing/2014/main" id="{48D145C3-C9E3-2388-4374-042E9674E9B9}"/>
              </a:ext>
            </a:extLst>
          </p:cNvPr>
          <p:cNvPicPr>
            <a:picLocks noChangeAspect="1"/>
          </p:cNvPicPr>
          <p:nvPr/>
        </p:nvPicPr>
        <p:blipFill>
          <a:blip r:embed="rId5"/>
          <a:stretch>
            <a:fillRect/>
          </a:stretch>
        </p:blipFill>
        <p:spPr>
          <a:xfrm>
            <a:off x="1529792" y="2878113"/>
            <a:ext cx="3346618" cy="3346618"/>
          </a:xfrm>
          <a:prstGeom prst="rect">
            <a:avLst/>
          </a:prstGeom>
        </p:spPr>
      </p:pic>
      <p:grpSp>
        <p:nvGrpSpPr>
          <p:cNvPr id="2" name="Group 1">
            <a:extLst>
              <a:ext uri="{FF2B5EF4-FFF2-40B4-BE49-F238E27FC236}">
                <a16:creationId xmlns:a16="http://schemas.microsoft.com/office/drawing/2014/main" id="{4EF7CBC3-EACC-A5FF-3C83-93804DB9D950}"/>
              </a:ext>
            </a:extLst>
          </p:cNvPr>
          <p:cNvGrpSpPr/>
          <p:nvPr/>
        </p:nvGrpSpPr>
        <p:grpSpPr>
          <a:xfrm>
            <a:off x="5467986" y="1341620"/>
            <a:ext cx="7984014" cy="5314015"/>
            <a:chOff x="5467988" y="1341619"/>
            <a:chExt cx="5985869" cy="4337886"/>
          </a:xfrm>
        </p:grpSpPr>
        <p:sp>
          <p:nvSpPr>
            <p:cNvPr id="3" name="Google Shape;47;p3">
              <a:extLst>
                <a:ext uri="{FF2B5EF4-FFF2-40B4-BE49-F238E27FC236}">
                  <a16:creationId xmlns:a16="http://schemas.microsoft.com/office/drawing/2014/main" id="{410A6DA9-CD5D-D4D9-E5DB-81DC6F5C06AE}"/>
                </a:ext>
              </a:extLst>
            </p:cNvPr>
            <p:cNvSpPr txBox="1">
              <a:spLocks/>
            </p:cNvSpPr>
            <p:nvPr/>
          </p:nvSpPr>
          <p:spPr>
            <a:xfrm rot="5400000">
              <a:off x="5493366" y="3910798"/>
              <a:ext cx="2730500" cy="80691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0"/>
                </a:spcBef>
                <a:buSzPts val="3500"/>
                <a:buFont typeface="Arial"/>
                <a:buNone/>
              </a:pPr>
              <a:r>
                <a:rPr lang="en-US" sz="3200">
                  <a:solidFill>
                    <a:srgbClr val="FF443B"/>
                  </a:solidFill>
                  <a:latin typeface="League Gothic" panose="00000500000000000000" pitchFamily="50" charset="0"/>
                </a:rPr>
                <a:t>WAGE INCREASES</a:t>
              </a:r>
            </a:p>
          </p:txBody>
        </p:sp>
        <p:sp>
          <p:nvSpPr>
            <p:cNvPr id="4" name="Google Shape;47;p3">
              <a:extLst>
                <a:ext uri="{FF2B5EF4-FFF2-40B4-BE49-F238E27FC236}">
                  <a16:creationId xmlns:a16="http://schemas.microsoft.com/office/drawing/2014/main" id="{5EA4F054-9255-A2DE-CBA5-6647C092EFAB}"/>
                </a:ext>
              </a:extLst>
            </p:cNvPr>
            <p:cNvSpPr txBox="1">
              <a:spLocks/>
            </p:cNvSpPr>
            <p:nvPr/>
          </p:nvSpPr>
          <p:spPr>
            <a:xfrm>
              <a:off x="5467988" y="2302947"/>
              <a:ext cx="3124430" cy="7424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0"/>
                </a:spcBef>
                <a:buSzPts val="3500"/>
                <a:buFont typeface="Arial"/>
                <a:buNone/>
              </a:pPr>
              <a:r>
                <a:rPr lang="en-US" sz="3600">
                  <a:solidFill>
                    <a:srgbClr val="FFC000"/>
                  </a:solidFill>
                  <a:latin typeface="League Gothic"/>
                </a:rPr>
                <a:t>JOB DISRUPTION</a:t>
              </a:r>
            </a:p>
          </p:txBody>
        </p:sp>
        <p:sp>
          <p:nvSpPr>
            <p:cNvPr id="5" name="Google Shape;47;p3">
              <a:extLst>
                <a:ext uri="{FF2B5EF4-FFF2-40B4-BE49-F238E27FC236}">
                  <a16:creationId xmlns:a16="http://schemas.microsoft.com/office/drawing/2014/main" id="{3DC1E692-A76C-84B8-A1A1-DAEADF21BB59}"/>
                </a:ext>
              </a:extLst>
            </p:cNvPr>
            <p:cNvSpPr txBox="1">
              <a:spLocks/>
            </p:cNvSpPr>
            <p:nvPr/>
          </p:nvSpPr>
          <p:spPr>
            <a:xfrm>
              <a:off x="7394681" y="3822618"/>
              <a:ext cx="3068966" cy="7424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0"/>
                </a:spcBef>
                <a:buSzPts val="3500"/>
                <a:buFont typeface="Arial"/>
                <a:buNone/>
              </a:pPr>
              <a:r>
                <a:rPr lang="en-US" sz="4000">
                  <a:solidFill>
                    <a:srgbClr val="FFC000"/>
                  </a:solidFill>
                  <a:latin typeface="League Gothic"/>
                </a:rPr>
                <a:t>PANDEMIC</a:t>
              </a:r>
              <a:r>
                <a:rPr lang="en-US" sz="4400">
                  <a:solidFill>
                    <a:srgbClr val="FFC000"/>
                  </a:solidFill>
                  <a:latin typeface="League Gothic"/>
                </a:rPr>
                <a:t> </a:t>
              </a:r>
              <a:r>
                <a:rPr lang="en-US" sz="4000">
                  <a:solidFill>
                    <a:srgbClr val="FFC000"/>
                  </a:solidFill>
                  <a:latin typeface="League Gothic"/>
                </a:rPr>
                <a:t>ASSISTANCE</a:t>
              </a:r>
            </a:p>
          </p:txBody>
        </p:sp>
        <p:sp>
          <p:nvSpPr>
            <p:cNvPr id="7" name="Google Shape;47;p3">
              <a:extLst>
                <a:ext uri="{FF2B5EF4-FFF2-40B4-BE49-F238E27FC236}">
                  <a16:creationId xmlns:a16="http://schemas.microsoft.com/office/drawing/2014/main" id="{E2010D99-F25D-6C87-E9F6-2ADAE097DEA8}"/>
                </a:ext>
              </a:extLst>
            </p:cNvPr>
            <p:cNvSpPr txBox="1">
              <a:spLocks/>
            </p:cNvSpPr>
            <p:nvPr/>
          </p:nvSpPr>
          <p:spPr>
            <a:xfrm>
              <a:off x="7352346" y="3049524"/>
              <a:ext cx="4101511" cy="59916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0"/>
                </a:spcBef>
                <a:buSzPts val="3500"/>
                <a:buFont typeface="Arial"/>
                <a:buNone/>
              </a:pPr>
              <a:r>
                <a:rPr lang="en-US" sz="6000">
                  <a:solidFill>
                    <a:srgbClr val="529ED0"/>
                  </a:solidFill>
                  <a:latin typeface="League Gothic"/>
                </a:rPr>
                <a:t>INFLATION</a:t>
              </a:r>
            </a:p>
          </p:txBody>
        </p:sp>
        <p:sp>
          <p:nvSpPr>
            <p:cNvPr id="9" name="Google Shape;47;p3">
              <a:extLst>
                <a:ext uri="{FF2B5EF4-FFF2-40B4-BE49-F238E27FC236}">
                  <a16:creationId xmlns:a16="http://schemas.microsoft.com/office/drawing/2014/main" id="{1811C88C-D43A-1225-66D5-E4DCEC63880F}"/>
                </a:ext>
              </a:extLst>
            </p:cNvPr>
            <p:cNvSpPr txBox="1">
              <a:spLocks/>
            </p:cNvSpPr>
            <p:nvPr/>
          </p:nvSpPr>
          <p:spPr>
            <a:xfrm rot="5400000">
              <a:off x="7712812" y="1995893"/>
              <a:ext cx="1922655" cy="614107"/>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spcBef>
                  <a:spcPts val="0"/>
                </a:spcBef>
                <a:buSzPts val="3500"/>
                <a:buFont typeface="Arial"/>
                <a:buNone/>
              </a:pPr>
              <a:r>
                <a:rPr lang="en-US" sz="2800">
                  <a:solidFill>
                    <a:srgbClr val="FF443B"/>
                  </a:solidFill>
                  <a:latin typeface="League Gothic"/>
                </a:rPr>
                <a:t>MIGRATION</a:t>
              </a:r>
            </a:p>
          </p:txBody>
        </p:sp>
      </p:grpSp>
    </p:spTree>
    <p:extLst>
      <p:ext uri="{BB962C8B-B14F-4D97-AF65-F5344CB8AC3E}">
        <p14:creationId xmlns:p14="http://schemas.microsoft.com/office/powerpoint/2010/main" val="30011860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able">
            <a:extLst>
              <a:ext uri="{FF2B5EF4-FFF2-40B4-BE49-F238E27FC236}">
                <a16:creationId xmlns:a16="http://schemas.microsoft.com/office/drawing/2014/main" id="{6AA22291-5602-777D-325D-67C69600C561}"/>
              </a:ext>
            </a:extLst>
          </p:cNvPr>
          <p:cNvPicPr>
            <a:picLocks noChangeAspect="1"/>
          </p:cNvPicPr>
          <p:nvPr/>
        </p:nvPicPr>
        <p:blipFill>
          <a:blip r:embed="rId4"/>
          <a:stretch>
            <a:fillRect/>
          </a:stretch>
        </p:blipFill>
        <p:spPr>
          <a:xfrm>
            <a:off x="904768" y="1553145"/>
            <a:ext cx="4586948" cy="4397980"/>
          </a:xfrm>
          <a:prstGeom prst="rect">
            <a:avLst/>
          </a:prstGeom>
        </p:spPr>
      </p:pic>
      <p:pic>
        <p:nvPicPr>
          <p:cNvPr id="20" name="table">
            <a:extLst>
              <a:ext uri="{FF2B5EF4-FFF2-40B4-BE49-F238E27FC236}">
                <a16:creationId xmlns:a16="http://schemas.microsoft.com/office/drawing/2014/main" id="{43834CF2-7390-2196-2815-CCEF695F9A97}"/>
              </a:ext>
            </a:extLst>
          </p:cNvPr>
          <p:cNvPicPr>
            <a:picLocks noChangeAspect="1"/>
          </p:cNvPicPr>
          <p:nvPr/>
        </p:nvPicPr>
        <p:blipFill>
          <a:blip r:embed="rId5"/>
          <a:stretch>
            <a:fillRect/>
          </a:stretch>
        </p:blipFill>
        <p:spPr>
          <a:xfrm>
            <a:off x="6052330" y="1553145"/>
            <a:ext cx="4586948" cy="4397980"/>
          </a:xfrm>
          <a:prstGeom prst="rect">
            <a:avLst/>
          </a:prstGeom>
        </p:spPr>
      </p:pic>
      <p:sp>
        <p:nvSpPr>
          <p:cNvPr id="3" name="Title 2"/>
          <p:cNvSpPr>
            <a:spLocks noGrp="1"/>
          </p:cNvSpPr>
          <p:nvPr>
            <p:ph type="title" idx="4294967295"/>
          </p:nvPr>
        </p:nvSpPr>
        <p:spPr>
          <a:xfrm>
            <a:off x="846667" y="423297"/>
            <a:ext cx="9976338" cy="1151075"/>
          </a:xfrm>
        </p:spPr>
        <p:txBody>
          <a:bodyPr>
            <a:noAutofit/>
          </a:bodyPr>
          <a:lstStyle/>
          <a:p>
            <a:r>
              <a:rPr lang="en-US" sz="4000" b="0">
                <a:latin typeface="League Gothic"/>
              </a:rPr>
              <a:t>Demographics of Households in Hardship</a:t>
            </a:r>
            <a:endParaRPr lang="en-US" sz="4000" b="0">
              <a:solidFill>
                <a:srgbClr val="FF0000"/>
              </a:solidFill>
              <a:latin typeface="League Gothic"/>
            </a:endParaRPr>
          </a:p>
        </p:txBody>
      </p:sp>
      <p:sp>
        <p:nvSpPr>
          <p:cNvPr id="2" name="Content Placeholder 3">
            <a:extLst>
              <a:ext uri="{FF2B5EF4-FFF2-40B4-BE49-F238E27FC236}">
                <a16:creationId xmlns:a16="http://schemas.microsoft.com/office/drawing/2014/main" id="{567D9980-CEF9-8EA6-760C-65CD6FD75389}"/>
              </a:ext>
            </a:extLst>
          </p:cNvPr>
          <p:cNvSpPr txBox="1">
            <a:spLocks/>
          </p:cNvSpPr>
          <p:nvPr/>
        </p:nvSpPr>
        <p:spPr>
          <a:xfrm>
            <a:off x="1201312" y="1745016"/>
            <a:ext cx="3979300" cy="691056"/>
          </a:xfrm>
          <a:prstGeom prst="rect">
            <a:avLst/>
          </a:prstGeom>
        </p:spPr>
        <p:style>
          <a:lnRef idx="0">
            <a:scrgbClr r="0" g="0" b="0"/>
          </a:lnRef>
          <a:fillRef idx="0">
            <a:scrgbClr r="0" g="0" b="0"/>
          </a:fillRef>
          <a:effectRef idx="0">
            <a:scrgbClr r="0" g="0" b="0"/>
          </a:effectRef>
          <a:fontRef idx="major"/>
        </p:style>
        <p:txBody>
          <a:bodyPr lIns="91440" tIns="45720" rIns="91440" bIns="45720" anchor="t">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3600" u="sng">
                <a:solidFill>
                  <a:schemeClr val="bg1"/>
                </a:solidFill>
                <a:latin typeface="League Gothic"/>
              </a:rPr>
              <a:t>Highest % Hardship</a:t>
            </a:r>
          </a:p>
          <a:p>
            <a:pPr algn="ctr"/>
            <a:endParaRPr lang="en-US" sz="4400">
              <a:latin typeface="League Gothic" panose="00000500000000000000" pitchFamily="2" charset="0"/>
            </a:endParaRPr>
          </a:p>
          <a:p>
            <a:pPr algn="ctr"/>
            <a:endParaRPr lang="en-US" sz="4400">
              <a:latin typeface="League Gothic" panose="00000500000000000000" pitchFamily="2" charset="0"/>
            </a:endParaRPr>
          </a:p>
        </p:txBody>
      </p:sp>
      <p:sp>
        <p:nvSpPr>
          <p:cNvPr id="4" name="Content Placeholder 3">
            <a:extLst>
              <a:ext uri="{FF2B5EF4-FFF2-40B4-BE49-F238E27FC236}">
                <a16:creationId xmlns:a16="http://schemas.microsoft.com/office/drawing/2014/main" id="{1ACDAE60-AA42-C9AE-9985-0FC5115A21E5}"/>
              </a:ext>
            </a:extLst>
          </p:cNvPr>
          <p:cNvSpPr txBox="1">
            <a:spLocks/>
          </p:cNvSpPr>
          <p:nvPr/>
        </p:nvSpPr>
        <p:spPr>
          <a:xfrm>
            <a:off x="846503" y="2766692"/>
            <a:ext cx="4757907" cy="818616"/>
          </a:xfrm>
          <a:prstGeom prst="rect">
            <a:avLst/>
          </a:prstGeom>
        </p:spPr>
        <p:style>
          <a:lnRef idx="0">
            <a:scrgbClr r="0" g="0" b="0"/>
          </a:lnRef>
          <a:fillRef idx="0">
            <a:scrgbClr r="0" g="0" b="0"/>
          </a:fillRef>
          <a:effectRef idx="0">
            <a:scrgbClr r="0" g="0" b="0"/>
          </a:effectRef>
          <a:fontRef idx="major"/>
        </p:style>
        <p:txBody>
          <a:bodyP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2000">
                <a:latin typeface="League Gothic" panose="00000500000000000000" pitchFamily="2" charset="0"/>
              </a:rPr>
              <a:t>Single-Female-Headed (with children) Households</a:t>
            </a:r>
          </a:p>
          <a:p>
            <a:pPr marL="0" indent="0" algn="ctr">
              <a:buNone/>
            </a:pPr>
            <a:r>
              <a:rPr lang="en-US" sz="2000">
                <a:latin typeface="League Gothic" panose="00000500000000000000" pitchFamily="2" charset="0"/>
              </a:rPr>
              <a:t>80%</a:t>
            </a:r>
          </a:p>
        </p:txBody>
      </p:sp>
      <p:sp>
        <p:nvSpPr>
          <p:cNvPr id="12" name="Content Placeholder 3">
            <a:extLst>
              <a:ext uri="{FF2B5EF4-FFF2-40B4-BE49-F238E27FC236}">
                <a16:creationId xmlns:a16="http://schemas.microsoft.com/office/drawing/2014/main" id="{8AE01BEC-1D44-C49D-5F13-D023B748F447}"/>
              </a:ext>
            </a:extLst>
          </p:cNvPr>
          <p:cNvSpPr txBox="1">
            <a:spLocks/>
          </p:cNvSpPr>
          <p:nvPr/>
        </p:nvSpPr>
        <p:spPr>
          <a:xfrm>
            <a:off x="6364852" y="1745017"/>
            <a:ext cx="3972790" cy="691055"/>
          </a:xfrm>
          <a:prstGeom prst="rect">
            <a:avLst/>
          </a:prstGeom>
        </p:spPr>
        <p:style>
          <a:lnRef idx="0">
            <a:scrgbClr r="0" g="0" b="0"/>
          </a:lnRef>
          <a:fillRef idx="0">
            <a:scrgbClr r="0" g="0" b="0"/>
          </a:fillRef>
          <a:effectRef idx="0">
            <a:scrgbClr r="0" g="0" b="0"/>
          </a:effectRef>
          <a:fontRef idx="major"/>
        </p:style>
        <p:txBody>
          <a:bodyP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3600" u="sng">
                <a:latin typeface="League Gothic" panose="00000500000000000000" pitchFamily="2" charset="0"/>
              </a:rPr>
              <a:t>Lowest % Hardship</a:t>
            </a:r>
          </a:p>
          <a:p>
            <a:endParaRPr lang="en-US" sz="4400">
              <a:latin typeface="League Gothic" panose="00000500000000000000" pitchFamily="2" charset="0"/>
            </a:endParaRPr>
          </a:p>
          <a:p>
            <a:endParaRPr lang="en-US" sz="4400">
              <a:latin typeface="League Gothic" panose="00000500000000000000" pitchFamily="2" charset="0"/>
            </a:endParaRPr>
          </a:p>
        </p:txBody>
      </p:sp>
      <p:sp>
        <p:nvSpPr>
          <p:cNvPr id="13" name="Content Placeholder 3">
            <a:extLst>
              <a:ext uri="{FF2B5EF4-FFF2-40B4-BE49-F238E27FC236}">
                <a16:creationId xmlns:a16="http://schemas.microsoft.com/office/drawing/2014/main" id="{24BB6AB4-C6A7-F709-896A-5D6003880761}"/>
              </a:ext>
            </a:extLst>
          </p:cNvPr>
          <p:cNvSpPr txBox="1">
            <a:spLocks/>
          </p:cNvSpPr>
          <p:nvPr/>
        </p:nvSpPr>
        <p:spPr>
          <a:xfrm>
            <a:off x="6052330" y="2935716"/>
            <a:ext cx="4586948" cy="818616"/>
          </a:xfrm>
          <a:prstGeom prst="rect">
            <a:avLst/>
          </a:prstGeom>
        </p:spPr>
        <p:style>
          <a:lnRef idx="0">
            <a:scrgbClr r="0" g="0" b="0"/>
          </a:lnRef>
          <a:fillRef idx="0">
            <a:scrgbClr r="0" g="0" b="0"/>
          </a:fillRef>
          <a:effectRef idx="0">
            <a:scrgbClr r="0" g="0" b="0"/>
          </a:effectRef>
          <a:fontRef idx="major"/>
        </p:style>
        <p:txBody>
          <a:bodyP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2000">
                <a:latin typeface="League Gothic" panose="00000500000000000000" pitchFamily="2" charset="0"/>
              </a:rPr>
              <a:t>Married (with children) Households</a:t>
            </a:r>
          </a:p>
          <a:p>
            <a:pPr marL="0" indent="0" algn="ctr">
              <a:buNone/>
            </a:pPr>
            <a:r>
              <a:rPr lang="en-US" sz="2000">
                <a:latin typeface="League Gothic" panose="00000500000000000000" pitchFamily="2" charset="0"/>
              </a:rPr>
              <a:t>21%</a:t>
            </a:r>
          </a:p>
        </p:txBody>
      </p:sp>
      <p:sp>
        <p:nvSpPr>
          <p:cNvPr id="14" name="Content Placeholder 3">
            <a:extLst>
              <a:ext uri="{FF2B5EF4-FFF2-40B4-BE49-F238E27FC236}">
                <a16:creationId xmlns:a16="http://schemas.microsoft.com/office/drawing/2014/main" id="{74DF4BF4-4255-B1E7-6541-34AB48305D3F}"/>
              </a:ext>
            </a:extLst>
          </p:cNvPr>
          <p:cNvSpPr txBox="1">
            <a:spLocks/>
          </p:cNvSpPr>
          <p:nvPr/>
        </p:nvSpPr>
        <p:spPr>
          <a:xfrm>
            <a:off x="6024401" y="3905634"/>
            <a:ext cx="4586948" cy="818616"/>
          </a:xfrm>
          <a:prstGeom prst="rect">
            <a:avLst/>
          </a:prstGeom>
        </p:spPr>
        <p:style>
          <a:lnRef idx="0">
            <a:scrgbClr r="0" g="0" b="0"/>
          </a:lnRef>
          <a:fillRef idx="0">
            <a:scrgbClr r="0" g="0" b="0"/>
          </a:fillRef>
          <a:effectRef idx="0">
            <a:scrgbClr r="0" g="0" b="0"/>
          </a:effectRef>
          <a:fontRef idx="major"/>
        </p:style>
        <p:txBody>
          <a:bodyP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2400">
                <a:latin typeface="League Gothic" panose="00000500000000000000" pitchFamily="2" charset="0"/>
              </a:rPr>
              <a:t>Households 25 to 44 Years Old </a:t>
            </a:r>
          </a:p>
          <a:p>
            <a:pPr marL="0" indent="0" algn="ctr">
              <a:buNone/>
            </a:pPr>
            <a:r>
              <a:rPr lang="en-US" sz="2400">
                <a:latin typeface="League Gothic" panose="00000500000000000000" pitchFamily="2" charset="0"/>
              </a:rPr>
              <a:t>29%</a:t>
            </a:r>
          </a:p>
          <a:p>
            <a:pPr marL="0" indent="0" algn="ctr">
              <a:buNone/>
            </a:pPr>
            <a:endParaRPr lang="en-US" sz="2400">
              <a:latin typeface="League Gothic" panose="00000500000000000000" pitchFamily="2" charset="0"/>
            </a:endParaRPr>
          </a:p>
        </p:txBody>
      </p:sp>
      <p:sp>
        <p:nvSpPr>
          <p:cNvPr id="19" name="Content Placeholder 3">
            <a:extLst>
              <a:ext uri="{FF2B5EF4-FFF2-40B4-BE49-F238E27FC236}">
                <a16:creationId xmlns:a16="http://schemas.microsoft.com/office/drawing/2014/main" id="{4B231B32-367F-3E57-E8E3-79C27978772C}"/>
              </a:ext>
            </a:extLst>
          </p:cNvPr>
          <p:cNvSpPr txBox="1">
            <a:spLocks/>
          </p:cNvSpPr>
          <p:nvPr/>
        </p:nvSpPr>
        <p:spPr>
          <a:xfrm>
            <a:off x="5947152" y="4970877"/>
            <a:ext cx="4797304" cy="774364"/>
          </a:xfrm>
          <a:prstGeom prst="rect">
            <a:avLst/>
          </a:prstGeom>
        </p:spPr>
        <p:style>
          <a:lnRef idx="0">
            <a:scrgbClr r="0" g="0" b="0"/>
          </a:lnRef>
          <a:fillRef idx="0">
            <a:scrgbClr r="0" g="0" b="0"/>
          </a:fillRef>
          <a:effectRef idx="0">
            <a:scrgbClr r="0" g="0" b="0"/>
          </a:effectRef>
          <a:fontRef idx="major"/>
        </p:style>
        <p:txBody>
          <a:bodyP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2000">
                <a:latin typeface="League Gothic" panose="00000500000000000000" pitchFamily="2" charset="0"/>
              </a:rPr>
              <a:t>Single-Male-Headed (with children) Households</a:t>
            </a:r>
          </a:p>
          <a:p>
            <a:pPr marL="0" indent="0" algn="ctr">
              <a:buNone/>
            </a:pPr>
            <a:r>
              <a:rPr lang="en-US" sz="2000">
                <a:latin typeface="League Gothic" panose="00000500000000000000" pitchFamily="2" charset="0"/>
              </a:rPr>
              <a:t>39%</a:t>
            </a:r>
          </a:p>
        </p:txBody>
      </p:sp>
      <p:sp>
        <p:nvSpPr>
          <p:cNvPr id="21" name="Content Placeholder 3">
            <a:extLst>
              <a:ext uri="{FF2B5EF4-FFF2-40B4-BE49-F238E27FC236}">
                <a16:creationId xmlns:a16="http://schemas.microsoft.com/office/drawing/2014/main" id="{DE4AC81E-6932-223E-868B-5B9226967708}"/>
              </a:ext>
            </a:extLst>
          </p:cNvPr>
          <p:cNvSpPr txBox="1">
            <a:spLocks/>
          </p:cNvSpPr>
          <p:nvPr/>
        </p:nvSpPr>
        <p:spPr>
          <a:xfrm>
            <a:off x="875717" y="3950750"/>
            <a:ext cx="4586948" cy="818616"/>
          </a:xfrm>
          <a:prstGeom prst="rect">
            <a:avLst/>
          </a:prstGeom>
        </p:spPr>
        <p:style>
          <a:lnRef idx="0">
            <a:scrgbClr r="0" g="0" b="0"/>
          </a:lnRef>
          <a:fillRef idx="0">
            <a:scrgbClr r="0" g="0" b="0"/>
          </a:fillRef>
          <a:effectRef idx="0">
            <a:scrgbClr r="0" g="0" b="0"/>
          </a:effectRef>
          <a:fontRef idx="major"/>
        </p:style>
        <p:txBody>
          <a:bodyPr lIns="91440" tIns="45720" rIns="91440" bIns="45720" anchor="t">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2400">
                <a:latin typeface="League Gothic"/>
              </a:rPr>
              <a:t>Households Under 25</a:t>
            </a:r>
          </a:p>
          <a:p>
            <a:pPr marL="0" indent="0" algn="ctr">
              <a:buNone/>
            </a:pPr>
            <a:r>
              <a:rPr lang="en-US" sz="2400">
                <a:latin typeface="League Gothic" panose="00000500000000000000" pitchFamily="2" charset="0"/>
              </a:rPr>
              <a:t>75%</a:t>
            </a:r>
          </a:p>
          <a:p>
            <a:pPr marL="0" indent="0" algn="ctr">
              <a:buNone/>
            </a:pPr>
            <a:endParaRPr lang="en-US" sz="2800">
              <a:latin typeface="League Gothic" panose="00000500000000000000" pitchFamily="2" charset="0"/>
            </a:endParaRPr>
          </a:p>
        </p:txBody>
      </p:sp>
      <p:sp>
        <p:nvSpPr>
          <p:cNvPr id="22" name="Content Placeholder 3">
            <a:extLst>
              <a:ext uri="{FF2B5EF4-FFF2-40B4-BE49-F238E27FC236}">
                <a16:creationId xmlns:a16="http://schemas.microsoft.com/office/drawing/2014/main" id="{EBCE71E4-903F-89AE-2C15-F390FABBFFB1}"/>
              </a:ext>
            </a:extLst>
          </p:cNvPr>
          <p:cNvSpPr txBox="1">
            <a:spLocks/>
          </p:cNvSpPr>
          <p:nvPr/>
        </p:nvSpPr>
        <p:spPr>
          <a:xfrm>
            <a:off x="904768" y="4974313"/>
            <a:ext cx="4586948" cy="818616"/>
          </a:xfrm>
          <a:prstGeom prst="rect">
            <a:avLst/>
          </a:prstGeom>
        </p:spPr>
        <p:style>
          <a:lnRef idx="0">
            <a:scrgbClr r="0" g="0" b="0"/>
          </a:lnRef>
          <a:fillRef idx="0">
            <a:scrgbClr r="0" g="0" b="0"/>
          </a:fillRef>
          <a:effectRef idx="0">
            <a:scrgbClr r="0" g="0" b="0"/>
          </a:effectRef>
          <a:fontRef idx="major"/>
        </p:style>
        <p:txBody>
          <a:bodyP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indent="0" algn="ctr">
              <a:buNone/>
            </a:pPr>
            <a:r>
              <a:rPr lang="en-US" sz="2400">
                <a:latin typeface="League Gothic" panose="00000500000000000000" pitchFamily="2" charset="0"/>
              </a:rPr>
              <a:t>Households Over 65 Years Old</a:t>
            </a:r>
          </a:p>
          <a:p>
            <a:pPr marL="0" indent="0" algn="ctr">
              <a:buNone/>
            </a:pPr>
            <a:r>
              <a:rPr lang="en-US" sz="2400">
                <a:latin typeface="League Gothic" panose="00000500000000000000" pitchFamily="2" charset="0"/>
              </a:rPr>
              <a:t>42%</a:t>
            </a:r>
          </a:p>
        </p:txBody>
      </p:sp>
    </p:spTree>
    <p:extLst>
      <p:ext uri="{BB962C8B-B14F-4D97-AF65-F5344CB8AC3E}">
        <p14:creationId xmlns:p14="http://schemas.microsoft.com/office/powerpoint/2010/main" val="3327493719"/>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able with numbers and a number of children&#10;&#10;Description automatically generated">
            <a:extLst>
              <a:ext uri="{FF2B5EF4-FFF2-40B4-BE49-F238E27FC236}">
                <a16:creationId xmlns:a16="http://schemas.microsoft.com/office/drawing/2014/main" id="{CB7CA0DB-ECEE-33CC-0847-5357ECD3D4FB}"/>
              </a:ext>
            </a:extLst>
          </p:cNvPr>
          <p:cNvPicPr>
            <a:picLocks noChangeAspect="1"/>
          </p:cNvPicPr>
          <p:nvPr/>
        </p:nvPicPr>
        <p:blipFill>
          <a:blip r:embed="rId3"/>
          <a:stretch>
            <a:fillRect/>
          </a:stretch>
        </p:blipFill>
        <p:spPr>
          <a:xfrm>
            <a:off x="434715" y="-1"/>
            <a:ext cx="11757285" cy="6054747"/>
          </a:xfrm>
          <a:prstGeom prst="rect">
            <a:avLst/>
          </a:prstGeom>
        </p:spPr>
      </p:pic>
    </p:spTree>
    <p:extLst>
      <p:ext uri="{BB962C8B-B14F-4D97-AF65-F5344CB8AC3E}">
        <p14:creationId xmlns:p14="http://schemas.microsoft.com/office/powerpoint/2010/main" val="2336132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914400" y="493135"/>
            <a:ext cx="10744913" cy="1161960"/>
          </a:xfrm>
        </p:spPr>
        <p:txBody>
          <a:bodyPr>
            <a:noAutofit/>
          </a:bodyPr>
          <a:lstStyle/>
          <a:p>
            <a:r>
              <a:rPr lang="en-US" sz="5400" b="0">
                <a:latin typeface="League Gothic" panose="00000500000000000000" pitchFamily="2" charset="0"/>
              </a:rPr>
              <a:t>How Can the United for ALICE Project Data Help </a:t>
            </a:r>
            <a:r>
              <a:rPr lang="en-US" sz="5400" b="0">
                <a:solidFill>
                  <a:srgbClr val="FF0000"/>
                </a:solidFill>
                <a:latin typeface="League Gothic" panose="00000500000000000000" pitchFamily="2" charset="0"/>
              </a:rPr>
              <a:t>You</a:t>
            </a:r>
          </a:p>
        </p:txBody>
      </p:sp>
      <p:sp>
        <p:nvSpPr>
          <p:cNvPr id="8" name="Content Placeholder 1">
            <a:extLst>
              <a:ext uri="{FF2B5EF4-FFF2-40B4-BE49-F238E27FC236}">
                <a16:creationId xmlns:a16="http://schemas.microsoft.com/office/drawing/2014/main" id="{E8B28A30-D74C-4D38-9B06-108DCCB43FC6}"/>
              </a:ext>
            </a:extLst>
          </p:cNvPr>
          <p:cNvSpPr>
            <a:spLocks noGrp="1"/>
          </p:cNvSpPr>
          <p:nvPr>
            <p:ph idx="4294967295"/>
          </p:nvPr>
        </p:nvSpPr>
        <p:spPr>
          <a:xfrm>
            <a:off x="914401" y="2109605"/>
            <a:ext cx="7000406" cy="4054785"/>
          </a:xfrm>
        </p:spPr>
        <p:txBody>
          <a:bodyPr>
            <a:normAutofit/>
          </a:bodyPr>
          <a:lstStyle/>
          <a:p>
            <a:pPr marL="342900" indent="-342900" algn="l" rtl="0" fontAlgn="base">
              <a:buFont typeface="Arial" panose="020B0604020202020204" pitchFamily="34" charset="0"/>
              <a:buChar char="•"/>
            </a:pPr>
            <a:r>
              <a:rPr lang="en-US" sz="3500" b="0" i="0">
                <a:solidFill>
                  <a:srgbClr val="000000"/>
                </a:solidFill>
                <a:effectLst/>
                <a:latin typeface="League Gothic" panose="00000500000000000000" pitchFamily="2" charset="0"/>
                <a:cs typeface="Arial" panose="020B0604020202020204" pitchFamily="34" charset="0"/>
              </a:rPr>
              <a:t>Visit </a:t>
            </a:r>
            <a:r>
              <a:rPr lang="en-US" sz="3500" b="0" i="0" err="1">
                <a:solidFill>
                  <a:srgbClr val="000000"/>
                </a:solidFill>
                <a:effectLst/>
                <a:latin typeface="League Gothic" panose="00000500000000000000" pitchFamily="2" charset="0"/>
                <a:cs typeface="Arial" panose="020B0604020202020204" pitchFamily="34" charset="0"/>
              </a:rPr>
              <a:t>UnitedForALICE.org</a:t>
            </a:r>
            <a:r>
              <a:rPr lang="en-US" sz="3500" b="0" i="0">
                <a:solidFill>
                  <a:srgbClr val="000000"/>
                </a:solidFill>
                <a:effectLst/>
                <a:latin typeface="League Gothic" panose="00000500000000000000" pitchFamily="2" charset="0"/>
                <a:cs typeface="Arial" panose="020B0604020202020204" pitchFamily="34" charset="0"/>
              </a:rPr>
              <a:t>/Idaho</a:t>
            </a:r>
            <a:r>
              <a:rPr lang="en-US" sz="3500">
                <a:solidFill>
                  <a:srgbClr val="FF443B"/>
                </a:solidFill>
                <a:latin typeface="League Gothic" panose="00000500000000000000" pitchFamily="2" charset="0"/>
                <a:cs typeface="Arial" panose="020B0604020202020204" pitchFamily="34" charset="0"/>
              </a:rPr>
              <a:t> </a:t>
            </a:r>
            <a:r>
              <a:rPr lang="en-US" sz="3500" b="0" i="0">
                <a:solidFill>
                  <a:srgbClr val="000000"/>
                </a:solidFill>
                <a:effectLst/>
                <a:latin typeface="League Gothic" panose="00000500000000000000" pitchFamily="2" charset="0"/>
                <a:cs typeface="Arial" panose="020B0604020202020204" pitchFamily="34" charset="0"/>
              </a:rPr>
              <a:t>to dig deeper into the data.</a:t>
            </a:r>
          </a:p>
          <a:p>
            <a:pPr marL="342900" indent="-342900" algn="l" rtl="0" fontAlgn="base">
              <a:buFont typeface="Arial" panose="020B0604020202020204" pitchFamily="34" charset="0"/>
              <a:buChar char="•"/>
            </a:pPr>
            <a:r>
              <a:rPr lang="en-US" sz="3500">
                <a:solidFill>
                  <a:srgbClr val="000000"/>
                </a:solidFill>
                <a:latin typeface="League Gothic" panose="00000500000000000000" pitchFamily="2" charset="0"/>
                <a:cs typeface="Arial" panose="020B0604020202020204" pitchFamily="34" charset="0"/>
              </a:rPr>
              <a:t>Encourage the use of this </a:t>
            </a:r>
            <a:br>
              <a:rPr lang="en-US" sz="3500">
                <a:solidFill>
                  <a:srgbClr val="000000"/>
                </a:solidFill>
                <a:latin typeface="League Gothic" panose="00000500000000000000" pitchFamily="2" charset="0"/>
                <a:cs typeface="Arial" panose="020B0604020202020204" pitchFamily="34" charset="0"/>
              </a:rPr>
            </a:br>
            <a:r>
              <a:rPr lang="en-US" sz="3500">
                <a:solidFill>
                  <a:srgbClr val="000000"/>
                </a:solidFill>
                <a:latin typeface="League Gothic" panose="00000500000000000000" pitchFamily="2" charset="0"/>
                <a:cs typeface="Arial" panose="020B0604020202020204" pitchFamily="34" charset="0"/>
              </a:rPr>
              <a:t>data to create change.</a:t>
            </a:r>
          </a:p>
          <a:p>
            <a:pPr marL="342900" indent="-342900" algn="l" rtl="0" fontAlgn="base">
              <a:buFont typeface="Arial" panose="020B0604020202020204" pitchFamily="34" charset="0"/>
              <a:buChar char="•"/>
            </a:pPr>
            <a:r>
              <a:rPr lang="en-US" sz="3500">
                <a:solidFill>
                  <a:srgbClr val="000000"/>
                </a:solidFill>
                <a:latin typeface="League Gothic" panose="00000500000000000000" pitchFamily="2" charset="0"/>
                <a:cs typeface="Arial" panose="020B0604020202020204" pitchFamily="34" charset="0"/>
              </a:rPr>
              <a:t>Build awareness. </a:t>
            </a:r>
          </a:p>
          <a:p>
            <a:pPr marL="342900" indent="-342900" algn="l" rtl="0" fontAlgn="base">
              <a:buFont typeface="Arial" panose="020B0604020202020204" pitchFamily="34" charset="0"/>
              <a:buChar char="•"/>
            </a:pPr>
            <a:r>
              <a:rPr lang="en-US" sz="3500">
                <a:latin typeface="League Gothic" panose="00000500000000000000" pitchFamily="2" charset="0"/>
                <a:cs typeface="Arial" panose="020B0604020202020204" pitchFamily="34" charset="0"/>
                <a:hlinkClick r:id="rId3"/>
              </a:rPr>
              <a:t>https://www.unitedforalice.org/framework/ALICE-EVD</a:t>
            </a:r>
            <a:r>
              <a:rPr lang="en-US" sz="3500">
                <a:latin typeface="League Gothic" panose="00000500000000000000" pitchFamily="2" charset="0"/>
                <a:cs typeface="Arial" panose="020B0604020202020204" pitchFamily="34" charset="0"/>
              </a:rPr>
              <a:t> </a:t>
            </a:r>
          </a:p>
        </p:txBody>
      </p:sp>
      <p:pic>
        <p:nvPicPr>
          <p:cNvPr id="5" name="Picture 4" descr="A heart made with hands&#10;&#10;Description automatically generated">
            <a:extLst>
              <a:ext uri="{FF2B5EF4-FFF2-40B4-BE49-F238E27FC236}">
                <a16:creationId xmlns:a16="http://schemas.microsoft.com/office/drawing/2014/main" id="{64B49F0F-E6D2-98EC-BCE3-DE7289989CF4}"/>
              </a:ext>
            </a:extLst>
          </p:cNvPr>
          <p:cNvPicPr>
            <a:picLocks noChangeAspect="1"/>
          </p:cNvPicPr>
          <p:nvPr/>
        </p:nvPicPr>
        <p:blipFill>
          <a:blip r:embed="rId4"/>
          <a:stretch>
            <a:fillRect/>
          </a:stretch>
        </p:blipFill>
        <p:spPr>
          <a:xfrm>
            <a:off x="7464293" y="1654551"/>
            <a:ext cx="4727707" cy="4054785"/>
          </a:xfrm>
          <a:prstGeom prst="rect">
            <a:avLst/>
          </a:prstGeom>
        </p:spPr>
      </p:pic>
      <p:sp>
        <p:nvSpPr>
          <p:cNvPr id="6" name="TextBox 5">
            <a:extLst>
              <a:ext uri="{FF2B5EF4-FFF2-40B4-BE49-F238E27FC236}">
                <a16:creationId xmlns:a16="http://schemas.microsoft.com/office/drawing/2014/main" id="{C024DF82-ABE0-EA5F-F1C0-AFB6BDCD5D58}"/>
              </a:ext>
            </a:extLst>
          </p:cNvPr>
          <p:cNvSpPr txBox="1"/>
          <p:nvPr/>
        </p:nvSpPr>
        <p:spPr>
          <a:xfrm>
            <a:off x="7914807" y="6445770"/>
            <a:ext cx="184731" cy="307777"/>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969693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18"/>
          <p:cNvSpPr txBox="1"/>
          <p:nvPr/>
        </p:nvSpPr>
        <p:spPr>
          <a:xfrm>
            <a:off x="1066800" y="2142262"/>
            <a:ext cx="7250017" cy="4054785"/>
          </a:xfrm>
          <a:prstGeom prst="rect">
            <a:avLst/>
          </a:prstGeom>
          <a:noFill/>
          <a:ln>
            <a:noFill/>
          </a:ln>
        </p:spPr>
        <p:txBody>
          <a:bodyPr spcFirstLastPara="1" wrap="square" lIns="91425" tIns="45700" rIns="91425" bIns="45700" anchor="t" anchorCtr="0">
            <a:normAutofit/>
          </a:bodyPr>
          <a:lstStyle/>
          <a:p>
            <a:pPr marL="342900" marR="0" lvl="0" indent="-120650" algn="l" rtl="0">
              <a:lnSpc>
                <a:spcPct val="90000"/>
              </a:lnSpc>
              <a:spcBef>
                <a:spcPts val="0"/>
              </a:spcBef>
              <a:spcAft>
                <a:spcPts val="0"/>
              </a:spcAft>
              <a:buClr>
                <a:srgbClr val="005191"/>
              </a:buClr>
              <a:buSzPts val="3500"/>
              <a:buFont typeface="Arial"/>
              <a:buNone/>
            </a:pPr>
            <a:endParaRPr sz="3500" b="0" i="0">
              <a:solidFill>
                <a:schemeClr val="dk1"/>
              </a:solidFill>
              <a:latin typeface="League Gothic"/>
              <a:ea typeface="League Gothic"/>
              <a:cs typeface="League Gothic"/>
              <a:sym typeface="League Gothic"/>
            </a:endParaRPr>
          </a:p>
        </p:txBody>
      </p:sp>
      <p:pic>
        <p:nvPicPr>
          <p:cNvPr id="4" name="Graphic 3">
            <a:extLst>
              <a:ext uri="{FF2B5EF4-FFF2-40B4-BE49-F238E27FC236}">
                <a16:creationId xmlns:a16="http://schemas.microsoft.com/office/drawing/2014/main" id="{0A819CF2-6DEE-984D-4A7E-1024C68FC0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0025731">
            <a:off x="448623" y="5613832"/>
            <a:ext cx="1019908" cy="1019908"/>
          </a:xfrm>
          <a:prstGeom prst="rect">
            <a:avLst/>
          </a:prstGeom>
        </p:spPr>
      </p:pic>
      <p:sp>
        <p:nvSpPr>
          <p:cNvPr id="8" name="TextBox 7">
            <a:extLst>
              <a:ext uri="{FF2B5EF4-FFF2-40B4-BE49-F238E27FC236}">
                <a16:creationId xmlns:a16="http://schemas.microsoft.com/office/drawing/2014/main" id="{C62D79F4-79B5-8F9F-392B-E7D9A9868474}"/>
              </a:ext>
            </a:extLst>
          </p:cNvPr>
          <p:cNvSpPr txBox="1"/>
          <p:nvPr/>
        </p:nvSpPr>
        <p:spPr>
          <a:xfrm>
            <a:off x="1641439" y="293350"/>
            <a:ext cx="10014488" cy="769441"/>
          </a:xfrm>
          <a:prstGeom prst="rect">
            <a:avLst/>
          </a:prstGeom>
          <a:noFill/>
        </p:spPr>
        <p:txBody>
          <a:bodyPr wrap="square">
            <a:spAutoFit/>
          </a:bodyPr>
          <a:lstStyle/>
          <a:p>
            <a:r>
              <a:rPr lang="en-US" sz="4400">
                <a:solidFill>
                  <a:schemeClr val="accent1">
                    <a:lumMod val="75000"/>
                  </a:schemeClr>
                </a:solidFill>
                <a:latin typeface="League Gothic" panose="00000500000000000000" pitchFamily="2" charset="0"/>
              </a:rPr>
              <a:t>TEAMING UP FOR: </a:t>
            </a:r>
            <a:r>
              <a:rPr lang="en-US" sz="4400">
                <a:solidFill>
                  <a:srgbClr val="FF0000"/>
                </a:solidFill>
                <a:latin typeface="League Gothic" panose="00000500000000000000" pitchFamily="2" charset="0"/>
              </a:rPr>
              <a:t>A.L.I.C.E</a:t>
            </a:r>
            <a:endParaRPr lang="en-US" sz="4400">
              <a:solidFill>
                <a:srgbClr val="FF0000"/>
              </a:solidFill>
            </a:endParaRPr>
          </a:p>
        </p:txBody>
      </p:sp>
      <p:pic>
        <p:nvPicPr>
          <p:cNvPr id="2" name="Online Media 1" descr="ALICE Economic Viability Dashboard: Strong Communities, Better Choices">
            <a:hlinkClick r:id="" action="ppaction://media"/>
            <a:extLst>
              <a:ext uri="{FF2B5EF4-FFF2-40B4-BE49-F238E27FC236}">
                <a16:creationId xmlns:a16="http://schemas.microsoft.com/office/drawing/2014/main" id="{4531F4B2-8BC0-A2AA-53E6-9241C92E43E4}"/>
              </a:ext>
            </a:extLst>
          </p:cNvPr>
          <p:cNvPicPr>
            <a:picLocks noRot="1" noChangeAspect="1"/>
          </p:cNvPicPr>
          <p:nvPr>
            <a:videoFile r:link="rId1"/>
          </p:nvPr>
        </p:nvPicPr>
        <p:blipFill>
          <a:blip r:embed="rId6"/>
          <a:stretch>
            <a:fillRect/>
          </a:stretch>
        </p:blipFill>
        <p:spPr>
          <a:xfrm>
            <a:off x="399011" y="0"/>
            <a:ext cx="11792989" cy="6806648"/>
          </a:xfrm>
          <a:prstGeom prst="rect">
            <a:avLst/>
          </a:prstGeom>
        </p:spPr>
      </p:pic>
    </p:spTree>
    <p:extLst>
      <p:ext uri="{BB962C8B-B14F-4D97-AF65-F5344CB8AC3E}">
        <p14:creationId xmlns:p14="http://schemas.microsoft.com/office/powerpoint/2010/main" val="160515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324A9A-25E8-BED7-38AB-747EE6D94671}"/>
              </a:ext>
            </a:extLst>
          </p:cNvPr>
          <p:cNvSpPr/>
          <p:nvPr/>
        </p:nvSpPr>
        <p:spPr>
          <a:xfrm>
            <a:off x="3233" y="4700117"/>
            <a:ext cx="12191999" cy="2156848"/>
          </a:xfrm>
          <a:prstGeom prst="rect">
            <a:avLst/>
          </a:prstGeom>
          <a:solidFill>
            <a:srgbClr val="E15A2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EB3805"/>
              </a:solidFill>
            </a:endParaRPr>
          </a:p>
        </p:txBody>
      </p:sp>
      <p:sp>
        <p:nvSpPr>
          <p:cNvPr id="2" name="Title 1">
            <a:extLst>
              <a:ext uri="{FF2B5EF4-FFF2-40B4-BE49-F238E27FC236}">
                <a16:creationId xmlns:a16="http://schemas.microsoft.com/office/drawing/2014/main" id="{68D1B00E-74D0-5F56-AEEB-F907B0C14CA7}"/>
              </a:ext>
            </a:extLst>
          </p:cNvPr>
          <p:cNvSpPr>
            <a:spLocks noGrp="1"/>
          </p:cNvSpPr>
          <p:nvPr>
            <p:ph type="title"/>
          </p:nvPr>
        </p:nvSpPr>
        <p:spPr>
          <a:xfrm>
            <a:off x="1451782" y="1903467"/>
            <a:ext cx="10515600" cy="2852737"/>
          </a:xfrm>
        </p:spPr>
        <p:txBody>
          <a:bodyPr>
            <a:normAutofit/>
          </a:bodyPr>
          <a:lstStyle/>
          <a:p>
            <a:r>
              <a:rPr lang="en-US" sz="4000" b="1">
                <a:solidFill>
                  <a:srgbClr val="E15A2C"/>
                </a:solidFill>
                <a:latin typeface="Calibri"/>
                <a:ea typeface="Calibri"/>
                <a:cs typeface="Calibri"/>
              </a:rPr>
              <a:t>REGIONAL &amp; PARTNER IMPACT REPORTS</a:t>
            </a:r>
          </a:p>
        </p:txBody>
      </p:sp>
      <p:pic>
        <p:nvPicPr>
          <p:cNvPr id="6" name="Picture 5" descr="A corn on the cob&#10;&#10;Description automatically generated">
            <a:extLst>
              <a:ext uri="{FF2B5EF4-FFF2-40B4-BE49-F238E27FC236}">
                <a16:creationId xmlns:a16="http://schemas.microsoft.com/office/drawing/2014/main" id="{980BC95D-E777-3E06-294C-DF6BD50B6176}"/>
              </a:ext>
            </a:extLst>
          </p:cNvPr>
          <p:cNvPicPr>
            <a:picLocks noChangeAspect="1"/>
          </p:cNvPicPr>
          <p:nvPr/>
        </p:nvPicPr>
        <p:blipFill rotWithShape="1">
          <a:blip r:embed="rId2"/>
          <a:srcRect l="34958" t="46233" r="35805" b="342"/>
          <a:stretch/>
        </p:blipFill>
        <p:spPr>
          <a:xfrm rot="20820000">
            <a:off x="12915" y="3509531"/>
            <a:ext cx="1782313" cy="2011540"/>
          </a:xfrm>
          <a:prstGeom prst="rect">
            <a:avLst/>
          </a:prstGeom>
        </p:spPr>
      </p:pic>
      <p:sp>
        <p:nvSpPr>
          <p:cNvPr id="3" name="Text Placeholder 2">
            <a:extLst>
              <a:ext uri="{FF2B5EF4-FFF2-40B4-BE49-F238E27FC236}">
                <a16:creationId xmlns:a16="http://schemas.microsoft.com/office/drawing/2014/main" id="{9C242337-24DE-D3F0-9511-A0E78C73F982}"/>
              </a:ext>
            </a:extLst>
          </p:cNvPr>
          <p:cNvSpPr>
            <a:spLocks noGrp="1"/>
          </p:cNvSpPr>
          <p:nvPr>
            <p:ph type="body" idx="1"/>
          </p:nvPr>
        </p:nvSpPr>
        <p:spPr>
          <a:xfrm>
            <a:off x="1671342" y="4860683"/>
            <a:ext cx="10515600" cy="1500187"/>
          </a:xfrm>
        </p:spPr>
        <p:txBody>
          <a:bodyPr vert="horz" lIns="91440" tIns="45720" rIns="91440" bIns="45720" rtlCol="0" anchor="t">
            <a:normAutofit/>
          </a:bodyPr>
          <a:lstStyle/>
          <a:p>
            <a:r>
              <a:rPr lang="en-US" b="1">
                <a:solidFill>
                  <a:schemeClr val="bg1"/>
                </a:solidFill>
                <a:latin typeface="Calibri"/>
                <a:ea typeface="+mn-lt"/>
                <a:cs typeface="Calibri"/>
              </a:rPr>
              <a:t>Randy Ford, President &amp; CEO, The Idaho Foodbank</a:t>
            </a:r>
            <a:endParaRPr lang="en-US" b="1">
              <a:solidFill>
                <a:schemeClr val="bg1"/>
              </a:solidFill>
              <a:latin typeface="Calibri"/>
              <a:cs typeface="Calibri"/>
            </a:endParaRPr>
          </a:p>
          <a:p>
            <a:endParaRPr lang="en-US" b="1">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7555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D2877A-B760-354D-E5EF-C96FF4030056}"/>
              </a:ext>
            </a:extLst>
          </p:cNvPr>
          <p:cNvSpPr/>
          <p:nvPr/>
        </p:nvSpPr>
        <p:spPr>
          <a:xfrm>
            <a:off x="4939" y="4702797"/>
            <a:ext cx="12191999" cy="2156848"/>
          </a:xfrm>
          <a:prstGeom prst="rect">
            <a:avLst/>
          </a:prstGeom>
          <a:solidFill>
            <a:srgbClr val="219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82335C-84EB-127E-B32E-B59334AB85DA}"/>
              </a:ext>
            </a:extLst>
          </p:cNvPr>
          <p:cNvSpPr>
            <a:spLocks noGrp="1"/>
          </p:cNvSpPr>
          <p:nvPr>
            <p:ph type="title"/>
          </p:nvPr>
        </p:nvSpPr>
        <p:spPr>
          <a:xfrm>
            <a:off x="1069443" y="1851805"/>
            <a:ext cx="10515600" cy="2852737"/>
          </a:xfrm>
        </p:spPr>
        <p:txBody>
          <a:bodyPr>
            <a:normAutofit/>
          </a:bodyPr>
          <a:lstStyle/>
          <a:p>
            <a:r>
              <a:rPr lang="en-US" sz="4000" b="1">
                <a:solidFill>
                  <a:srgbClr val="21948A"/>
                </a:solidFill>
                <a:latin typeface="Calibri"/>
                <a:ea typeface="Calibri"/>
                <a:cs typeface="Calibri"/>
              </a:rPr>
              <a:t>BUILDING HEALTHY COMMUNITIES TOGETHER</a:t>
            </a:r>
          </a:p>
        </p:txBody>
      </p:sp>
      <p:sp>
        <p:nvSpPr>
          <p:cNvPr id="3" name="Text Placeholder 2">
            <a:extLst>
              <a:ext uri="{FF2B5EF4-FFF2-40B4-BE49-F238E27FC236}">
                <a16:creationId xmlns:a16="http://schemas.microsoft.com/office/drawing/2014/main" id="{7DB43DFA-0371-FADF-9356-46F432010A31}"/>
              </a:ext>
            </a:extLst>
          </p:cNvPr>
          <p:cNvSpPr>
            <a:spLocks noGrp="1"/>
          </p:cNvSpPr>
          <p:nvPr>
            <p:ph type="body" idx="1"/>
          </p:nvPr>
        </p:nvSpPr>
        <p:spPr>
          <a:xfrm>
            <a:off x="1541946" y="4829005"/>
            <a:ext cx="10515600" cy="1500187"/>
          </a:xfrm>
        </p:spPr>
        <p:txBody>
          <a:bodyPr vert="horz" lIns="91440" tIns="45720" rIns="91440" bIns="45720" rtlCol="0" anchor="t">
            <a:normAutofit/>
          </a:bodyPr>
          <a:lstStyle/>
          <a:p>
            <a:r>
              <a:rPr lang="en-US" b="1" dirty="0">
                <a:solidFill>
                  <a:schemeClr val="bg1"/>
                </a:solidFill>
                <a:latin typeface="Calibri"/>
                <a:ea typeface="Calibri"/>
                <a:cs typeface="Calibri"/>
              </a:rPr>
              <a:t>Morgan Wilson, Chief Development Officer, The Idaho Foodbank</a:t>
            </a:r>
          </a:p>
          <a:p>
            <a:r>
              <a:rPr lang="en-US" b="1" dirty="0">
                <a:solidFill>
                  <a:schemeClr val="bg1"/>
                </a:solidFill>
                <a:latin typeface="Calibri"/>
                <a:ea typeface="Calibri"/>
                <a:cs typeface="Calibri"/>
              </a:rPr>
              <a:t>Kelsey Cooper, Community Health Coordinator, The Idaho Foodbank</a:t>
            </a:r>
          </a:p>
        </p:txBody>
      </p:sp>
      <p:pic>
        <p:nvPicPr>
          <p:cNvPr id="5" name="Picture 4" descr="A orange bell pepper on a black and orange background&#10;&#10;Description automatically generated">
            <a:extLst>
              <a:ext uri="{FF2B5EF4-FFF2-40B4-BE49-F238E27FC236}">
                <a16:creationId xmlns:a16="http://schemas.microsoft.com/office/drawing/2014/main" id="{B8BB21BC-4418-6E09-E1DC-3B1DC1F1382A}"/>
              </a:ext>
            </a:extLst>
          </p:cNvPr>
          <p:cNvPicPr>
            <a:picLocks noChangeAspect="1"/>
          </p:cNvPicPr>
          <p:nvPr/>
        </p:nvPicPr>
        <p:blipFill rotWithShape="1">
          <a:blip r:embed="rId3"/>
          <a:srcRect l="35593" t="47712" r="34746" b="327"/>
          <a:stretch/>
        </p:blipFill>
        <p:spPr>
          <a:xfrm rot="21060000">
            <a:off x="-104246" y="3719636"/>
            <a:ext cx="1407770" cy="1597551"/>
          </a:xfrm>
          <a:prstGeom prst="rect">
            <a:avLst/>
          </a:prstGeom>
        </p:spPr>
      </p:pic>
    </p:spTree>
    <p:extLst>
      <p:ext uri="{BB962C8B-B14F-4D97-AF65-F5344CB8AC3E}">
        <p14:creationId xmlns:p14="http://schemas.microsoft.com/office/powerpoint/2010/main" val="4196462898"/>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3797B8-005C-9E40-FF50-B7E109F14F79}"/>
              </a:ext>
            </a:extLst>
          </p:cNvPr>
          <p:cNvSpPr/>
          <p:nvPr/>
        </p:nvSpPr>
        <p:spPr>
          <a:xfrm>
            <a:off x="2908" y="-4746"/>
            <a:ext cx="12191999" cy="1175287"/>
          </a:xfrm>
          <a:prstGeom prst="rect">
            <a:avLst/>
          </a:prstGeom>
          <a:solidFill>
            <a:srgbClr val="219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71A00E-8009-5BCE-47B8-C95AD4CD4B6C}"/>
              </a:ext>
            </a:extLst>
          </p:cNvPr>
          <p:cNvSpPr>
            <a:spLocks noGrp="1"/>
          </p:cNvSpPr>
          <p:nvPr>
            <p:ph type="title"/>
          </p:nvPr>
        </p:nvSpPr>
        <p:spPr>
          <a:xfrm>
            <a:off x="443072" y="-49785"/>
            <a:ext cx="10515600" cy="1325563"/>
          </a:xfrm>
        </p:spPr>
        <p:txBody>
          <a:bodyPr/>
          <a:lstStyle/>
          <a:p>
            <a:r>
              <a:rPr lang="en-US" b="1">
                <a:solidFill>
                  <a:schemeClr val="bg1"/>
                </a:solidFill>
                <a:latin typeface="Calibri"/>
                <a:ea typeface="Calibri"/>
                <a:cs typeface="Calibri"/>
              </a:rPr>
              <a:t>PARTNERING STATEWIDE</a:t>
            </a:r>
          </a:p>
        </p:txBody>
      </p:sp>
      <p:pic>
        <p:nvPicPr>
          <p:cNvPr id="5" name="Picture 4" descr="A group of food on a black background&#10;&#10;Description automatically generated">
            <a:extLst>
              <a:ext uri="{FF2B5EF4-FFF2-40B4-BE49-F238E27FC236}">
                <a16:creationId xmlns:a16="http://schemas.microsoft.com/office/drawing/2014/main" id="{3A5FE631-AEF7-6A7D-F051-85EEB90758E8}"/>
              </a:ext>
            </a:extLst>
          </p:cNvPr>
          <p:cNvPicPr>
            <a:picLocks noChangeAspect="1"/>
          </p:cNvPicPr>
          <p:nvPr/>
        </p:nvPicPr>
        <p:blipFill>
          <a:blip r:embed="rId2"/>
          <a:stretch>
            <a:fillRect/>
          </a:stretch>
        </p:blipFill>
        <p:spPr>
          <a:xfrm flipH="1">
            <a:off x="8317423" y="5017575"/>
            <a:ext cx="3771255" cy="1885628"/>
          </a:xfrm>
          <a:prstGeom prst="rect">
            <a:avLst/>
          </a:prstGeom>
        </p:spPr>
      </p:pic>
      <p:pic>
        <p:nvPicPr>
          <p:cNvPr id="8" name="Picture 7" descr="A map of idaho with location pins&#10;&#10;Description automatically generated">
            <a:extLst>
              <a:ext uri="{FF2B5EF4-FFF2-40B4-BE49-F238E27FC236}">
                <a16:creationId xmlns:a16="http://schemas.microsoft.com/office/drawing/2014/main" id="{8AB40652-294E-3023-FE99-944B1DC1768C}"/>
              </a:ext>
            </a:extLst>
          </p:cNvPr>
          <p:cNvPicPr>
            <a:picLocks noChangeAspect="1"/>
          </p:cNvPicPr>
          <p:nvPr/>
        </p:nvPicPr>
        <p:blipFill rotWithShape="1">
          <a:blip r:embed="rId3"/>
          <a:srcRect l="-318" t="1395" r="317" b="232"/>
          <a:stretch/>
        </p:blipFill>
        <p:spPr>
          <a:xfrm>
            <a:off x="1064157" y="1527774"/>
            <a:ext cx="3689744" cy="4952987"/>
          </a:xfrm>
          <a:prstGeom prst="rect">
            <a:avLst/>
          </a:prstGeom>
          <a:ln>
            <a:noFill/>
          </a:ln>
        </p:spPr>
      </p:pic>
      <p:sp>
        <p:nvSpPr>
          <p:cNvPr id="6" name="TextBox 5">
            <a:extLst>
              <a:ext uri="{FF2B5EF4-FFF2-40B4-BE49-F238E27FC236}">
                <a16:creationId xmlns:a16="http://schemas.microsoft.com/office/drawing/2014/main" id="{E73824C3-CDE9-5AF3-6589-6480AD16CCFA}"/>
              </a:ext>
            </a:extLst>
          </p:cNvPr>
          <p:cNvSpPr txBox="1"/>
          <p:nvPr/>
        </p:nvSpPr>
        <p:spPr>
          <a:xfrm>
            <a:off x="5485084" y="1674533"/>
            <a:ext cx="651236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mj-lt"/>
                <a:ea typeface="+mj-lt"/>
                <a:cs typeface="+mj-lt"/>
              </a:rPr>
              <a:t>In Fiscal Year 2023*:</a:t>
            </a:r>
          </a:p>
          <a:p>
            <a:r>
              <a:rPr lang="en-US" sz="2400">
                <a:latin typeface="+mj-lt"/>
                <a:ea typeface="+mj-lt"/>
                <a:cs typeface="+mj-lt"/>
              </a:rPr>
              <a:t>28,616,494 pounds distributed statewide</a:t>
            </a:r>
          </a:p>
          <a:p>
            <a:r>
              <a:rPr lang="en-US" sz="2400">
                <a:latin typeface="+mj-lt"/>
                <a:ea typeface="+mj-lt"/>
                <a:cs typeface="+mj-lt"/>
              </a:rPr>
              <a:t>86% food considered nutritious</a:t>
            </a:r>
          </a:p>
          <a:p>
            <a:r>
              <a:rPr lang="en-US" sz="2400">
                <a:latin typeface="+mj-lt"/>
                <a:ea typeface="+mj-lt"/>
                <a:cs typeface="+mj-lt"/>
              </a:rPr>
              <a:t>88% food donated to The Foodbank</a:t>
            </a:r>
          </a:p>
          <a:p>
            <a:r>
              <a:rPr lang="en-US" sz="2400">
                <a:latin typeface="+mj-lt"/>
                <a:ea typeface="+mj-lt"/>
                <a:cs typeface="+mj-lt"/>
              </a:rPr>
              <a:t>440+ community distribution partners statewide</a:t>
            </a:r>
          </a:p>
          <a:p>
            <a:endParaRPr lang="en-US" sz="2400">
              <a:latin typeface="+mj-lt"/>
              <a:ea typeface="+mj-lt"/>
              <a:cs typeface="+mj-lt"/>
            </a:endParaRPr>
          </a:p>
          <a:p>
            <a:r>
              <a:rPr lang="en-US" sz="1400">
                <a:latin typeface="+mj-lt"/>
                <a:ea typeface="+mj-lt"/>
                <a:cs typeface="+mj-lt"/>
              </a:rPr>
              <a:t>*The Idaho Foodbank's Fiscal Year 2023 ran from May 1, 2022 – April 31, 2023.</a:t>
            </a:r>
          </a:p>
        </p:txBody>
      </p:sp>
    </p:spTree>
    <p:extLst>
      <p:ext uri="{BB962C8B-B14F-4D97-AF65-F5344CB8AC3E}">
        <p14:creationId xmlns:p14="http://schemas.microsoft.com/office/powerpoint/2010/main" val="4039792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E72E5-A877-F299-8795-37ED45379832}"/>
              </a:ext>
            </a:extLst>
          </p:cNvPr>
          <p:cNvSpPr/>
          <p:nvPr/>
        </p:nvSpPr>
        <p:spPr>
          <a:xfrm>
            <a:off x="0" y="8748"/>
            <a:ext cx="12191999" cy="1175287"/>
          </a:xfrm>
          <a:prstGeom prst="rect">
            <a:avLst/>
          </a:prstGeom>
          <a:solidFill>
            <a:srgbClr val="219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45D3DDF-50E3-1C31-416A-635EF462511C}"/>
              </a:ext>
            </a:extLst>
          </p:cNvPr>
          <p:cNvSpPr txBox="1">
            <a:spLocks/>
          </p:cNvSpPr>
          <p:nvPr/>
        </p:nvSpPr>
        <p:spPr>
          <a:xfrm>
            <a:off x="464045" y="-663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Calibri"/>
                <a:ea typeface="Calibri"/>
                <a:cs typeface="Calibri"/>
              </a:rPr>
              <a:t>THE COST OF FOOD</a:t>
            </a:r>
            <a:endParaRPr lang="en-US">
              <a:solidFill>
                <a:schemeClr val="bg1"/>
              </a:solidFill>
            </a:endParaRPr>
          </a:p>
        </p:txBody>
      </p:sp>
      <p:pic>
        <p:nvPicPr>
          <p:cNvPr id="3" name="Picture 2" descr="A group of food on a black background&#10;&#10;Description automatically generated">
            <a:extLst>
              <a:ext uri="{FF2B5EF4-FFF2-40B4-BE49-F238E27FC236}">
                <a16:creationId xmlns:a16="http://schemas.microsoft.com/office/drawing/2014/main" id="{2E9A6F15-7747-0C50-D203-3BB106BA99D0}"/>
              </a:ext>
            </a:extLst>
          </p:cNvPr>
          <p:cNvPicPr>
            <a:picLocks noChangeAspect="1"/>
          </p:cNvPicPr>
          <p:nvPr/>
        </p:nvPicPr>
        <p:blipFill>
          <a:blip r:embed="rId2"/>
          <a:stretch>
            <a:fillRect/>
          </a:stretch>
        </p:blipFill>
        <p:spPr>
          <a:xfrm flipH="1">
            <a:off x="8317423" y="5017575"/>
            <a:ext cx="3771255" cy="1885628"/>
          </a:xfrm>
          <a:prstGeom prst="rect">
            <a:avLst/>
          </a:prstGeom>
        </p:spPr>
      </p:pic>
      <p:graphicFrame>
        <p:nvGraphicFramePr>
          <p:cNvPr id="7" name="Chart 6">
            <a:extLst>
              <a:ext uri="{FF2B5EF4-FFF2-40B4-BE49-F238E27FC236}">
                <a16:creationId xmlns:a16="http://schemas.microsoft.com/office/drawing/2014/main" id="{4A457E35-EB30-23BD-2A5A-DD8D012BA57C}"/>
              </a:ext>
            </a:extLst>
          </p:cNvPr>
          <p:cNvGraphicFramePr/>
          <p:nvPr>
            <p:extLst>
              <p:ext uri="{D42A27DB-BD31-4B8C-83A1-F6EECF244321}">
                <p14:modId xmlns:p14="http://schemas.microsoft.com/office/powerpoint/2010/main" val="3927262191"/>
              </p:ext>
            </p:extLst>
          </p:nvPr>
        </p:nvGraphicFramePr>
        <p:xfrm>
          <a:off x="1484729" y="1478605"/>
          <a:ext cx="8128000" cy="4997638"/>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a:extLst>
              <a:ext uri="{FF2B5EF4-FFF2-40B4-BE49-F238E27FC236}">
                <a16:creationId xmlns:a16="http://schemas.microsoft.com/office/drawing/2014/main" id="{D0EA8D4C-C40C-05F5-D260-9188A36EA74C}"/>
              </a:ext>
            </a:extLst>
          </p:cNvPr>
          <p:cNvSpPr txBox="1"/>
          <p:nvPr/>
        </p:nvSpPr>
        <p:spPr>
          <a:xfrm>
            <a:off x="3871609" y="3841897"/>
            <a:ext cx="1449421" cy="461665"/>
          </a:xfrm>
          <a:prstGeom prst="rect">
            <a:avLst/>
          </a:prstGeom>
          <a:noFill/>
        </p:spPr>
        <p:txBody>
          <a:bodyPr wrap="square" rtlCol="0">
            <a:spAutoFit/>
          </a:bodyPr>
          <a:lstStyle/>
          <a:p>
            <a:pPr algn="ctr"/>
            <a:r>
              <a:rPr lang="en-US" sz="1200" b="1"/>
              <a:t>{Pandemic begins March of FY20}</a:t>
            </a:r>
          </a:p>
        </p:txBody>
      </p:sp>
    </p:spTree>
    <p:extLst>
      <p:ext uri="{BB962C8B-B14F-4D97-AF65-F5344CB8AC3E}">
        <p14:creationId xmlns:p14="http://schemas.microsoft.com/office/powerpoint/2010/main" val="3218760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7140FF-3136-A23A-CF86-B93CFEE37B7B}"/>
              </a:ext>
            </a:extLst>
          </p:cNvPr>
          <p:cNvSpPr/>
          <p:nvPr/>
        </p:nvSpPr>
        <p:spPr>
          <a:xfrm>
            <a:off x="2908" y="-3606"/>
            <a:ext cx="12191999" cy="1175287"/>
          </a:xfrm>
          <a:prstGeom prst="rect">
            <a:avLst/>
          </a:prstGeom>
          <a:solidFill>
            <a:srgbClr val="219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A0F46828-0F16-7677-33F0-B178A8ACD8A3}"/>
              </a:ext>
            </a:extLst>
          </p:cNvPr>
          <p:cNvSpPr txBox="1">
            <a:spLocks/>
          </p:cNvSpPr>
          <p:nvPr/>
        </p:nvSpPr>
        <p:spPr>
          <a:xfrm>
            <a:off x="451338" y="-787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libri"/>
                <a:ea typeface="Calibri"/>
                <a:cs typeface="Calibri"/>
              </a:rPr>
              <a:t>SOLVING HUNGER IN E IDAHO</a:t>
            </a:r>
            <a:endParaRPr lang="en-US" dirty="0">
              <a:solidFill>
                <a:schemeClr val="bg1"/>
              </a:solidFill>
            </a:endParaRPr>
          </a:p>
        </p:txBody>
      </p:sp>
      <p:pic>
        <p:nvPicPr>
          <p:cNvPr id="3" name="Picture 2" descr="A group of food on a black background&#10;&#10;Description automatically generated">
            <a:extLst>
              <a:ext uri="{FF2B5EF4-FFF2-40B4-BE49-F238E27FC236}">
                <a16:creationId xmlns:a16="http://schemas.microsoft.com/office/drawing/2014/main" id="{71E50D0B-F064-BEBC-680F-78703FC60F00}"/>
              </a:ext>
            </a:extLst>
          </p:cNvPr>
          <p:cNvPicPr>
            <a:picLocks noChangeAspect="1"/>
          </p:cNvPicPr>
          <p:nvPr/>
        </p:nvPicPr>
        <p:blipFill>
          <a:blip r:embed="rId2"/>
          <a:stretch>
            <a:fillRect/>
          </a:stretch>
        </p:blipFill>
        <p:spPr>
          <a:xfrm flipH="1">
            <a:off x="9068217" y="5420986"/>
            <a:ext cx="2964432" cy="1437394"/>
          </a:xfrm>
          <a:prstGeom prst="rect">
            <a:avLst/>
          </a:prstGeom>
        </p:spPr>
      </p:pic>
      <p:sp>
        <p:nvSpPr>
          <p:cNvPr id="6" name="TextBox 5">
            <a:extLst>
              <a:ext uri="{FF2B5EF4-FFF2-40B4-BE49-F238E27FC236}">
                <a16:creationId xmlns:a16="http://schemas.microsoft.com/office/drawing/2014/main" id="{E3513841-F08E-EC80-070E-B75ED949B35E}"/>
              </a:ext>
            </a:extLst>
          </p:cNvPr>
          <p:cNvSpPr txBox="1"/>
          <p:nvPr/>
        </p:nvSpPr>
        <p:spPr>
          <a:xfrm>
            <a:off x="454959" y="1575547"/>
            <a:ext cx="6687670" cy="32624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Aptos Display"/>
                <a:cs typeface="Segoe UI"/>
              </a:rPr>
              <a:t>In Fiscal Year 2023*:</a:t>
            </a:r>
            <a:r>
              <a:rPr lang="en-US" sz="2400" dirty="0">
                <a:latin typeface="Aptos Display"/>
                <a:cs typeface="Segoe UI"/>
              </a:rPr>
              <a:t>​</a:t>
            </a:r>
          </a:p>
          <a:p>
            <a:r>
              <a:rPr lang="en-US" sz="2400" dirty="0">
                <a:latin typeface="Aptos Display"/>
                <a:cs typeface="Segoe UI"/>
              </a:rPr>
              <a:t>6,993,915 pounds distributed in E region</a:t>
            </a:r>
          </a:p>
          <a:p>
            <a:r>
              <a:rPr lang="en-US" sz="2400" dirty="0">
                <a:latin typeface="Aptos Display"/>
                <a:cs typeface="Segoe UI"/>
              </a:rPr>
              <a:t>46 community partners</a:t>
            </a:r>
          </a:p>
          <a:p>
            <a:r>
              <a:rPr lang="en-US" sz="2400" dirty="0">
                <a:latin typeface="Aptos Display"/>
                <a:cs typeface="Segoe UI"/>
              </a:rPr>
              <a:t>16 counties served</a:t>
            </a:r>
          </a:p>
          <a:p>
            <a:r>
              <a:rPr lang="en-US" sz="2400" dirty="0">
                <a:latin typeface="Aptos Display"/>
                <a:cs typeface="Segoe UI"/>
              </a:rPr>
              <a:t>57,483 people served (monthly average)</a:t>
            </a:r>
          </a:p>
          <a:p>
            <a:r>
              <a:rPr lang="en-US" sz="2400" dirty="0">
                <a:latin typeface="Aptos Display"/>
                <a:cs typeface="Segoe UI"/>
              </a:rPr>
              <a:t>7,953 volunteers provided 16,115 hours of service</a:t>
            </a:r>
          </a:p>
          <a:p>
            <a:endParaRPr lang="en-US" sz="2400" dirty="0">
              <a:latin typeface="Aptos Display"/>
              <a:cs typeface="Segoe UI"/>
            </a:endParaRPr>
          </a:p>
          <a:p>
            <a:r>
              <a:rPr lang="en-US" sz="2400" dirty="0">
                <a:latin typeface="Aptos Display"/>
                <a:cs typeface="Segoe UI"/>
              </a:rPr>
              <a:t>​</a:t>
            </a:r>
          </a:p>
          <a:p>
            <a:r>
              <a:rPr lang="en-US" sz="1400" dirty="0">
                <a:latin typeface="Aptos Display"/>
                <a:cs typeface="Segoe UI"/>
              </a:rPr>
              <a:t>*The Idaho Foodbank's Fiscal Year 2023 ran from May 1, 2022 – April 31, 2023.</a:t>
            </a:r>
          </a:p>
        </p:txBody>
      </p:sp>
      <p:pic>
        <p:nvPicPr>
          <p:cNvPr id="5" name="Picture 4" descr="A map of a state with many locations&#10;&#10;Description automatically generated">
            <a:extLst>
              <a:ext uri="{FF2B5EF4-FFF2-40B4-BE49-F238E27FC236}">
                <a16:creationId xmlns:a16="http://schemas.microsoft.com/office/drawing/2014/main" id="{6CAA0DE8-C40C-84E4-5C0F-837EC59A07D7}"/>
              </a:ext>
            </a:extLst>
          </p:cNvPr>
          <p:cNvPicPr>
            <a:picLocks noChangeAspect="1"/>
          </p:cNvPicPr>
          <p:nvPr/>
        </p:nvPicPr>
        <p:blipFill>
          <a:blip r:embed="rId3"/>
          <a:stretch>
            <a:fillRect/>
          </a:stretch>
        </p:blipFill>
        <p:spPr>
          <a:xfrm>
            <a:off x="6949458" y="1371600"/>
            <a:ext cx="4523555" cy="4114800"/>
          </a:xfrm>
          <a:prstGeom prst="rect">
            <a:avLst/>
          </a:prstGeom>
          <a:ln>
            <a:noFill/>
          </a:ln>
        </p:spPr>
      </p:pic>
    </p:spTree>
    <p:extLst>
      <p:ext uri="{BB962C8B-B14F-4D97-AF65-F5344CB8AC3E}">
        <p14:creationId xmlns:p14="http://schemas.microsoft.com/office/powerpoint/2010/main" val="32290076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441E90-374F-8AA5-3307-1EFE4E73AA04}"/>
              </a:ext>
            </a:extLst>
          </p:cNvPr>
          <p:cNvSpPr/>
          <p:nvPr/>
        </p:nvSpPr>
        <p:spPr>
          <a:xfrm>
            <a:off x="3233" y="4700117"/>
            <a:ext cx="12191999" cy="2156848"/>
          </a:xfrm>
          <a:prstGeom prst="rect">
            <a:avLst/>
          </a:prstGeom>
          <a:solidFill>
            <a:srgbClr val="219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82335C-84EB-127E-B32E-B59334AB85DA}"/>
              </a:ext>
            </a:extLst>
          </p:cNvPr>
          <p:cNvSpPr>
            <a:spLocks noGrp="1"/>
          </p:cNvSpPr>
          <p:nvPr>
            <p:ph type="title"/>
          </p:nvPr>
        </p:nvSpPr>
        <p:spPr>
          <a:xfrm>
            <a:off x="1958823" y="3706198"/>
            <a:ext cx="9428852" cy="993919"/>
          </a:xfrm>
        </p:spPr>
        <p:txBody>
          <a:bodyPr>
            <a:normAutofit/>
          </a:bodyPr>
          <a:lstStyle/>
          <a:p>
            <a:r>
              <a:rPr lang="en-US" sz="4000" b="1">
                <a:solidFill>
                  <a:srgbClr val="21948A"/>
                </a:solidFill>
                <a:latin typeface="Calibri"/>
                <a:ea typeface="Calibri"/>
                <a:cs typeface="Calibri"/>
              </a:rPr>
              <a:t>PARTNER IMPACT REPORTS</a:t>
            </a:r>
            <a:endParaRPr lang="en-US"/>
          </a:p>
        </p:txBody>
      </p:sp>
      <p:pic>
        <p:nvPicPr>
          <p:cNvPr id="8" name="Picture 7" descr="A blue fish with white dots on it&#10;&#10;Description automatically generated">
            <a:extLst>
              <a:ext uri="{FF2B5EF4-FFF2-40B4-BE49-F238E27FC236}">
                <a16:creationId xmlns:a16="http://schemas.microsoft.com/office/drawing/2014/main" id="{05AF8903-A2E8-1444-1BDC-55D9F5B8598E}"/>
              </a:ext>
            </a:extLst>
          </p:cNvPr>
          <p:cNvPicPr>
            <a:picLocks noChangeAspect="1"/>
          </p:cNvPicPr>
          <p:nvPr/>
        </p:nvPicPr>
        <p:blipFill rotWithShape="1">
          <a:blip r:embed="rId2"/>
          <a:srcRect l="29661" t="60489" r="29449" b="3846"/>
          <a:stretch/>
        </p:blipFill>
        <p:spPr>
          <a:xfrm rot="-2640000">
            <a:off x="-245389" y="3775621"/>
            <a:ext cx="2492649" cy="1318850"/>
          </a:xfrm>
          <a:prstGeom prst="rect">
            <a:avLst/>
          </a:prstGeom>
        </p:spPr>
      </p:pic>
      <p:sp>
        <p:nvSpPr>
          <p:cNvPr id="3" name="Text Placeholder 2">
            <a:extLst>
              <a:ext uri="{FF2B5EF4-FFF2-40B4-BE49-F238E27FC236}">
                <a16:creationId xmlns:a16="http://schemas.microsoft.com/office/drawing/2014/main" id="{754FF523-1BE5-BDA9-F1B1-AFAA9D77A19D}"/>
              </a:ext>
            </a:extLst>
          </p:cNvPr>
          <p:cNvSpPr>
            <a:spLocks noGrp="1"/>
          </p:cNvSpPr>
          <p:nvPr>
            <p:ph type="body" idx="1"/>
          </p:nvPr>
        </p:nvSpPr>
        <p:spPr>
          <a:xfrm>
            <a:off x="1954371" y="4849797"/>
            <a:ext cx="9916886" cy="1500187"/>
          </a:xfrm>
        </p:spPr>
        <p:txBody>
          <a:bodyPr vert="horz" lIns="91440" tIns="45720" rIns="91440" bIns="45720" rtlCol="0" anchor="t">
            <a:normAutofit/>
          </a:bodyPr>
          <a:lstStyle/>
          <a:p>
            <a:r>
              <a:rPr lang="en-US" b="1">
                <a:solidFill>
                  <a:schemeClr val="bg1"/>
                </a:solidFill>
                <a:latin typeface="Calibri"/>
                <a:ea typeface="Calibri"/>
                <a:cs typeface="Calibri"/>
              </a:rPr>
              <a:t>Kia Shaw, Eastern Idaho Branch Manager, The Idaho Foodbank</a:t>
            </a:r>
            <a:endParaRPr lang="en-US">
              <a:solidFill>
                <a:schemeClr val="bg1"/>
              </a:solidFill>
              <a:ea typeface="Calibri"/>
            </a:endParaRPr>
          </a:p>
          <a:p>
            <a:endParaRPr lang="en-US"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2891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E72E5-A877-F299-8795-37ED45379832}"/>
              </a:ext>
            </a:extLst>
          </p:cNvPr>
          <p:cNvSpPr/>
          <p:nvPr/>
        </p:nvSpPr>
        <p:spPr>
          <a:xfrm>
            <a:off x="3233" y="3232"/>
            <a:ext cx="12191999" cy="1175287"/>
          </a:xfrm>
          <a:prstGeom prst="rect">
            <a:avLst/>
          </a:prstGeom>
          <a:solidFill>
            <a:srgbClr val="219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45D3DDF-50E3-1C31-416A-635EF462511C}"/>
              </a:ext>
            </a:extLst>
          </p:cNvPr>
          <p:cNvSpPr txBox="1">
            <a:spLocks/>
          </p:cNvSpPr>
          <p:nvPr/>
        </p:nvSpPr>
        <p:spPr>
          <a:xfrm>
            <a:off x="683217" y="-73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libri"/>
                <a:ea typeface="Calibri"/>
                <a:cs typeface="Calibri"/>
              </a:rPr>
              <a:t>PARTNER IMPACT REPORTS</a:t>
            </a:r>
            <a:endParaRPr lang="en-US" dirty="0"/>
          </a:p>
        </p:txBody>
      </p:sp>
      <p:pic>
        <p:nvPicPr>
          <p:cNvPr id="3" name="Picture 2" descr="A group of food on a black background&#10;&#10;Description automatically generated">
            <a:extLst>
              <a:ext uri="{FF2B5EF4-FFF2-40B4-BE49-F238E27FC236}">
                <a16:creationId xmlns:a16="http://schemas.microsoft.com/office/drawing/2014/main" id="{41D6412C-C40E-976D-9EE2-223057EC3FFA}"/>
              </a:ext>
            </a:extLst>
          </p:cNvPr>
          <p:cNvPicPr>
            <a:picLocks noChangeAspect="1"/>
          </p:cNvPicPr>
          <p:nvPr/>
        </p:nvPicPr>
        <p:blipFill>
          <a:blip r:embed="rId2"/>
          <a:stretch>
            <a:fillRect/>
          </a:stretch>
        </p:blipFill>
        <p:spPr>
          <a:xfrm flipH="1">
            <a:off x="8317423" y="5017575"/>
            <a:ext cx="3771255" cy="1885628"/>
          </a:xfrm>
          <a:prstGeom prst="rect">
            <a:avLst/>
          </a:prstGeom>
        </p:spPr>
      </p:pic>
      <p:pic>
        <p:nvPicPr>
          <p:cNvPr id="5" name="Picture 4" descr="A screenshot of a graph&#10;&#10;Description automatically generated">
            <a:extLst>
              <a:ext uri="{FF2B5EF4-FFF2-40B4-BE49-F238E27FC236}">
                <a16:creationId xmlns:a16="http://schemas.microsoft.com/office/drawing/2014/main" id="{E9AC77E9-E51D-3FD8-7909-7CF54A0BEADD}"/>
              </a:ext>
            </a:extLst>
          </p:cNvPr>
          <p:cNvPicPr>
            <a:picLocks noChangeAspect="1"/>
          </p:cNvPicPr>
          <p:nvPr/>
        </p:nvPicPr>
        <p:blipFill>
          <a:blip r:embed="rId3"/>
          <a:stretch>
            <a:fillRect/>
          </a:stretch>
        </p:blipFill>
        <p:spPr>
          <a:xfrm>
            <a:off x="3688089" y="1371600"/>
            <a:ext cx="4105483" cy="4993037"/>
          </a:xfrm>
          <a:prstGeom prst="rect">
            <a:avLst/>
          </a:prstGeom>
          <a:ln>
            <a:noFill/>
          </a:ln>
        </p:spPr>
      </p:pic>
      <p:sp>
        <p:nvSpPr>
          <p:cNvPr id="6" name="TextBox 5">
            <a:extLst>
              <a:ext uri="{FF2B5EF4-FFF2-40B4-BE49-F238E27FC236}">
                <a16:creationId xmlns:a16="http://schemas.microsoft.com/office/drawing/2014/main" id="{22802091-46B3-5CDA-7A85-C8F4A17DA135}"/>
              </a:ext>
            </a:extLst>
          </p:cNvPr>
          <p:cNvSpPr txBox="1"/>
          <p:nvPr/>
        </p:nvSpPr>
        <p:spPr>
          <a:xfrm>
            <a:off x="4820618" y="1257622"/>
            <a:ext cx="1830737"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t>ABC Partner</a:t>
            </a:r>
          </a:p>
        </p:txBody>
      </p:sp>
    </p:spTree>
    <p:extLst>
      <p:ext uri="{BB962C8B-B14F-4D97-AF65-F5344CB8AC3E}">
        <p14:creationId xmlns:p14="http://schemas.microsoft.com/office/powerpoint/2010/main" val="1089125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0324A9A-25E8-BED7-38AB-747EE6D94671}"/>
              </a:ext>
            </a:extLst>
          </p:cNvPr>
          <p:cNvSpPr/>
          <p:nvPr/>
        </p:nvSpPr>
        <p:spPr>
          <a:xfrm>
            <a:off x="3233" y="4700117"/>
            <a:ext cx="12191999" cy="2156848"/>
          </a:xfrm>
          <a:prstGeom prst="rect">
            <a:avLst/>
          </a:prstGeom>
          <a:solidFill>
            <a:srgbClr val="E15A2C"/>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solidFill>
                <a:srgbClr val="EB3805"/>
              </a:solidFill>
            </a:endParaRPr>
          </a:p>
        </p:txBody>
      </p:sp>
      <p:sp>
        <p:nvSpPr>
          <p:cNvPr id="2" name="Title 1">
            <a:extLst>
              <a:ext uri="{FF2B5EF4-FFF2-40B4-BE49-F238E27FC236}">
                <a16:creationId xmlns:a16="http://schemas.microsoft.com/office/drawing/2014/main" id="{68D1B00E-74D0-5F56-AEEB-F907B0C14CA7}"/>
              </a:ext>
            </a:extLst>
          </p:cNvPr>
          <p:cNvSpPr>
            <a:spLocks noGrp="1"/>
          </p:cNvSpPr>
          <p:nvPr>
            <p:ph type="title"/>
          </p:nvPr>
        </p:nvSpPr>
        <p:spPr>
          <a:xfrm>
            <a:off x="1451782" y="1903467"/>
            <a:ext cx="10515600" cy="2852737"/>
          </a:xfrm>
        </p:spPr>
        <p:txBody>
          <a:bodyPr>
            <a:normAutofit/>
          </a:bodyPr>
          <a:lstStyle/>
          <a:p>
            <a:r>
              <a:rPr lang="en-US" sz="4000" b="1">
                <a:solidFill>
                  <a:srgbClr val="E15A2C"/>
                </a:solidFill>
                <a:latin typeface="Calibri"/>
                <a:ea typeface="Calibri"/>
                <a:cs typeface="Calibri"/>
              </a:rPr>
              <a:t>BREAKOUT SESSIONS</a:t>
            </a:r>
          </a:p>
        </p:txBody>
      </p:sp>
      <p:pic>
        <p:nvPicPr>
          <p:cNvPr id="6" name="Picture 5" descr="A corn on the cob&#10;&#10;Description automatically generated">
            <a:extLst>
              <a:ext uri="{FF2B5EF4-FFF2-40B4-BE49-F238E27FC236}">
                <a16:creationId xmlns:a16="http://schemas.microsoft.com/office/drawing/2014/main" id="{980BC95D-E777-3E06-294C-DF6BD50B6176}"/>
              </a:ext>
            </a:extLst>
          </p:cNvPr>
          <p:cNvPicPr>
            <a:picLocks noChangeAspect="1"/>
          </p:cNvPicPr>
          <p:nvPr/>
        </p:nvPicPr>
        <p:blipFill rotWithShape="1">
          <a:blip r:embed="rId2"/>
          <a:srcRect l="34958" t="46233" r="35805" b="342"/>
          <a:stretch/>
        </p:blipFill>
        <p:spPr>
          <a:xfrm rot="20820000">
            <a:off x="12915" y="3509531"/>
            <a:ext cx="1782313" cy="2011540"/>
          </a:xfrm>
          <a:prstGeom prst="rect">
            <a:avLst/>
          </a:prstGeom>
        </p:spPr>
      </p:pic>
      <p:sp>
        <p:nvSpPr>
          <p:cNvPr id="3" name="Text Placeholder 2">
            <a:extLst>
              <a:ext uri="{FF2B5EF4-FFF2-40B4-BE49-F238E27FC236}">
                <a16:creationId xmlns:a16="http://schemas.microsoft.com/office/drawing/2014/main" id="{9C242337-24DE-D3F0-9511-A0E78C73F982}"/>
              </a:ext>
            </a:extLst>
          </p:cNvPr>
          <p:cNvSpPr>
            <a:spLocks noGrp="1"/>
          </p:cNvSpPr>
          <p:nvPr>
            <p:ph type="body" idx="1"/>
          </p:nvPr>
        </p:nvSpPr>
        <p:spPr>
          <a:xfrm>
            <a:off x="1671342" y="4860683"/>
            <a:ext cx="10515600" cy="1500187"/>
          </a:xfrm>
        </p:spPr>
        <p:txBody>
          <a:bodyPr vert="horz" lIns="91440" tIns="45720" rIns="91440" bIns="45720" rtlCol="0" anchor="t">
            <a:normAutofit/>
          </a:bodyPr>
          <a:lstStyle/>
          <a:p>
            <a:endParaRPr lang="en-US"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38616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E72E5-A877-F299-8795-37ED45379832}"/>
              </a:ext>
            </a:extLst>
          </p:cNvPr>
          <p:cNvSpPr/>
          <p:nvPr/>
        </p:nvSpPr>
        <p:spPr>
          <a:xfrm>
            <a:off x="3233" y="3232"/>
            <a:ext cx="12191999" cy="1175287"/>
          </a:xfrm>
          <a:prstGeom prst="rect">
            <a:avLst/>
          </a:prstGeom>
          <a:solidFill>
            <a:srgbClr val="E15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15A2C"/>
              </a:solidFill>
            </a:endParaRPr>
          </a:p>
        </p:txBody>
      </p:sp>
      <p:sp>
        <p:nvSpPr>
          <p:cNvPr id="8" name="Title 1">
            <a:extLst>
              <a:ext uri="{FF2B5EF4-FFF2-40B4-BE49-F238E27FC236}">
                <a16:creationId xmlns:a16="http://schemas.microsoft.com/office/drawing/2014/main" id="{F45D3DDF-50E3-1C31-416A-635EF462511C}"/>
              </a:ext>
            </a:extLst>
          </p:cNvPr>
          <p:cNvSpPr txBox="1">
            <a:spLocks/>
          </p:cNvSpPr>
          <p:nvPr/>
        </p:nvSpPr>
        <p:spPr>
          <a:xfrm>
            <a:off x="581617" y="-7190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Calibri"/>
                <a:ea typeface="Calibri"/>
                <a:cs typeface="Calibri"/>
              </a:rPr>
              <a:t>BREAKOUT SESSIONS</a:t>
            </a:r>
          </a:p>
        </p:txBody>
      </p:sp>
      <p:pic>
        <p:nvPicPr>
          <p:cNvPr id="3" name="Picture 2" descr="A group of food on a black background&#10;&#10;Description automatically generated">
            <a:extLst>
              <a:ext uri="{FF2B5EF4-FFF2-40B4-BE49-F238E27FC236}">
                <a16:creationId xmlns:a16="http://schemas.microsoft.com/office/drawing/2014/main" id="{F488C0F1-683D-5376-C5B9-67BF4CAAF3DA}"/>
              </a:ext>
            </a:extLst>
          </p:cNvPr>
          <p:cNvPicPr>
            <a:picLocks noChangeAspect="1"/>
          </p:cNvPicPr>
          <p:nvPr/>
        </p:nvPicPr>
        <p:blipFill>
          <a:blip r:embed="rId2"/>
          <a:stretch>
            <a:fillRect/>
          </a:stretch>
        </p:blipFill>
        <p:spPr>
          <a:xfrm flipH="1">
            <a:off x="8317423" y="5017575"/>
            <a:ext cx="3771255" cy="1885628"/>
          </a:xfrm>
          <a:prstGeom prst="rect">
            <a:avLst/>
          </a:prstGeom>
        </p:spPr>
      </p:pic>
      <p:sp>
        <p:nvSpPr>
          <p:cNvPr id="2" name="TextBox 1">
            <a:extLst>
              <a:ext uri="{FF2B5EF4-FFF2-40B4-BE49-F238E27FC236}">
                <a16:creationId xmlns:a16="http://schemas.microsoft.com/office/drawing/2014/main" id="{B0592A86-03A2-DA16-9F07-48586B14A5A0}"/>
              </a:ext>
            </a:extLst>
          </p:cNvPr>
          <p:cNvSpPr txBox="1"/>
          <p:nvPr/>
        </p:nvSpPr>
        <p:spPr>
          <a:xfrm>
            <a:off x="-1089" y="1096459"/>
            <a:ext cx="10807429" cy="3539430"/>
          </a:xfrm>
          <a:prstGeom prst="rect">
            <a:avLst/>
          </a:prstGeom>
          <a:noFill/>
        </p:spPr>
        <p:txBody>
          <a:bodyPr wrap="square" lIns="91440" tIns="45720" rIns="91440" bIns="45720" rtlCol="0" anchor="t">
            <a:spAutoFit/>
          </a:bodyPr>
          <a:lstStyle/>
          <a:p>
            <a:r>
              <a:rPr lang="en-US" sz="2800" b="1" u="sng" dirty="0">
                <a:latin typeface="Calibri"/>
                <a:ea typeface="+mn-lt"/>
                <a:cs typeface="Calibri"/>
              </a:rPr>
              <a:t>Grant Writing – Apples - Classroom</a:t>
            </a:r>
            <a:endParaRPr lang="en-US" sz="2800" b="1" u="sng" dirty="0">
              <a:latin typeface="Calibri" panose="020F0502020204030204" pitchFamily="34" charset="0"/>
              <a:ea typeface="+mn-lt"/>
              <a:cs typeface="Calibri" panose="020F0502020204030204" pitchFamily="34" charset="0"/>
            </a:endParaRPr>
          </a:p>
          <a:p>
            <a:r>
              <a:rPr lang="en-US" sz="2800" b="1" dirty="0">
                <a:latin typeface="Calibri"/>
                <a:ea typeface="+mn-lt"/>
                <a:cs typeface="Calibri"/>
              </a:rPr>
              <a:t>Dr. Kellee Kirkpatrick, </a:t>
            </a:r>
            <a:r>
              <a:rPr lang="en-US" sz="2800" dirty="0">
                <a:latin typeface="Calibri"/>
                <a:ea typeface="+mn-lt"/>
                <a:cs typeface="Calibri"/>
              </a:rPr>
              <a:t>Director of Graduate Studies and Associate Professor of American Politics and Public Policy, Idaho State University</a:t>
            </a:r>
            <a:endParaRPr lang="en-US" dirty="0"/>
          </a:p>
          <a:p>
            <a:endParaRPr lang="en-US" sz="2800">
              <a:latin typeface="Calibri" panose="020F0502020204030204" pitchFamily="34" charset="0"/>
              <a:ea typeface="+mn-lt"/>
              <a:cs typeface="Calibri" panose="020F0502020204030204" pitchFamily="34" charset="0"/>
            </a:endParaRPr>
          </a:p>
          <a:p>
            <a:r>
              <a:rPr lang="en-US" sz="2800" b="1" u="sng" dirty="0">
                <a:latin typeface="Calibri"/>
                <a:ea typeface="+mn-lt"/>
                <a:cs typeface="Calibri"/>
              </a:rPr>
              <a:t>Compassion Fatigue – Asparagus – Main Room</a:t>
            </a:r>
            <a:endParaRPr lang="en-US" sz="2800" b="1" u="sng" dirty="0">
              <a:latin typeface="Calibri" panose="020F0502020204030204" pitchFamily="34" charset="0"/>
              <a:ea typeface="+mn-lt"/>
              <a:cs typeface="Calibri" panose="020F0502020204030204" pitchFamily="34" charset="0"/>
            </a:endParaRPr>
          </a:p>
          <a:p>
            <a:r>
              <a:rPr lang="en-US" sz="2800" b="1" dirty="0">
                <a:latin typeface="Calibri"/>
                <a:ea typeface="+mn-lt"/>
                <a:cs typeface="Calibri"/>
              </a:rPr>
              <a:t>Tonya Wilkes, </a:t>
            </a:r>
            <a:r>
              <a:rPr lang="en-US" sz="2800" dirty="0">
                <a:latin typeface="Calibri"/>
                <a:ea typeface="+mn-lt"/>
                <a:cs typeface="Calibri"/>
              </a:rPr>
              <a:t>Director of Student Support Services, School District 25</a:t>
            </a:r>
            <a:endParaRPr lang="en-US" sz="2800" dirty="0">
              <a:latin typeface="Calibri" panose="020F0502020204030204" pitchFamily="34" charset="0"/>
              <a:ea typeface="+mn-lt"/>
              <a:cs typeface="Calibri" panose="020F0502020204030204" pitchFamily="34" charset="0"/>
            </a:endParaRPr>
          </a:p>
          <a:p>
            <a:endParaRPr lang="en-US" sz="2800">
              <a:latin typeface="Calibri" panose="020F0502020204030204" pitchFamily="34" charset="0"/>
              <a:ea typeface="+mn-lt"/>
              <a:cs typeface="Calibri" panose="020F0502020204030204" pitchFamily="34" charset="0"/>
            </a:endParaRPr>
          </a:p>
          <a:p>
            <a:endParaRPr lang="en-US" sz="2800" b="1" u="sng">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05563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9247358" y="5687346"/>
            <a:ext cx="18473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00"/>
              </a:solidFill>
              <a:effectLst/>
              <a:uLnTx/>
              <a:uFillTx/>
              <a:latin typeface="Trebuchet MS" panose="020B0603020202020204"/>
              <a:ea typeface="+mn-ea"/>
              <a:cs typeface="+mn-cs"/>
            </a:endParaRPr>
          </a:p>
        </p:txBody>
      </p:sp>
      <p:pic>
        <p:nvPicPr>
          <p:cNvPr id="1028" name="Picture 4">
            <a:extLst>
              <a:ext uri="{FF2B5EF4-FFF2-40B4-BE49-F238E27FC236}">
                <a16:creationId xmlns:a16="http://schemas.microsoft.com/office/drawing/2014/main" id="{A41F5D06-3A24-431B-BE7F-8F2CF0EBE1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924" y="3855819"/>
            <a:ext cx="6614431" cy="22931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D6F7F4F-9036-4EF3-AB81-3AEC83ADF5E2}"/>
              </a:ext>
            </a:extLst>
          </p:cNvPr>
          <p:cNvSpPr txBox="1"/>
          <p:nvPr/>
        </p:nvSpPr>
        <p:spPr>
          <a:xfrm>
            <a:off x="262759" y="1913376"/>
            <a:ext cx="9963807" cy="138499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rebuchet MS" panose="020B0603020202020204"/>
                <a:ea typeface="+mn-ea"/>
                <a:cs typeface="+mn-cs"/>
              </a:rPr>
              <a:t>“The strength of the pack is the wolf; the strength of the wolf is the pack.” –Rudyard Kipling</a:t>
            </a:r>
          </a:p>
        </p:txBody>
      </p:sp>
      <p:sp>
        <p:nvSpPr>
          <p:cNvPr id="4" name="TextBox 3">
            <a:extLst>
              <a:ext uri="{FF2B5EF4-FFF2-40B4-BE49-F238E27FC236}">
                <a16:creationId xmlns:a16="http://schemas.microsoft.com/office/drawing/2014/main" id="{7E137BE5-9F0F-4AB8-AC59-3EB01A983CB0}"/>
              </a:ext>
            </a:extLst>
          </p:cNvPr>
          <p:cNvSpPr txBox="1"/>
          <p:nvPr/>
        </p:nvSpPr>
        <p:spPr>
          <a:xfrm>
            <a:off x="262759" y="589937"/>
            <a:ext cx="10216055"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rebuchet MS" panose="020B0603020202020204"/>
                <a:ea typeface="+mn-ea"/>
                <a:cs typeface="+mn-cs"/>
              </a:rPr>
              <a:t>Compassion Fatigue</a:t>
            </a:r>
            <a:r>
              <a:rPr kumimoji="0" lang="en-US" sz="3200" b="1" i="0" u="none" strike="noStrike" kern="1200" cap="none" spc="0" normalizeH="0" baseline="0" noProof="0" dirty="0">
                <a:ln>
                  <a:noFill/>
                </a:ln>
                <a:solidFill>
                  <a:prstClr val="black"/>
                </a:solidFill>
                <a:effectLst/>
                <a:uLnTx/>
                <a:uFillTx/>
                <a:latin typeface="Trebuchet MS" panose="020B0603020202020204"/>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A STRONGER ME IS A STRONGER WE</a:t>
            </a:r>
          </a:p>
        </p:txBody>
      </p:sp>
    </p:spTree>
    <p:extLst>
      <p:ext uri="{BB962C8B-B14F-4D97-AF65-F5344CB8AC3E}">
        <p14:creationId xmlns:p14="http://schemas.microsoft.com/office/powerpoint/2010/main" val="4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555AC-085C-497F-9AC6-0EB54F4770CD}"/>
              </a:ext>
            </a:extLst>
          </p:cNvPr>
          <p:cNvSpPr>
            <a:spLocks noGrp="1"/>
          </p:cNvSpPr>
          <p:nvPr>
            <p:ph type="title"/>
          </p:nvPr>
        </p:nvSpPr>
        <p:spPr/>
        <p:txBody>
          <a:bodyPr/>
          <a:lstStyle/>
          <a:p>
            <a:r>
              <a:rPr lang="en-US" dirty="0"/>
              <a:t>Tonya Wilkes</a:t>
            </a:r>
            <a:br>
              <a:rPr lang="en-US" dirty="0"/>
            </a:br>
            <a:r>
              <a:rPr lang="en-US" dirty="0"/>
              <a:t>Director of Student Services and Athletics</a:t>
            </a:r>
          </a:p>
        </p:txBody>
      </p:sp>
      <p:sp>
        <p:nvSpPr>
          <p:cNvPr id="3" name="Content Placeholder 2">
            <a:extLst>
              <a:ext uri="{FF2B5EF4-FFF2-40B4-BE49-F238E27FC236}">
                <a16:creationId xmlns:a16="http://schemas.microsoft.com/office/drawing/2014/main" id="{22B6B47B-7AA5-46B8-A4DC-AFCB3D7E0C19}"/>
              </a:ext>
            </a:extLst>
          </p:cNvPr>
          <p:cNvSpPr>
            <a:spLocks noGrp="1"/>
          </p:cNvSpPr>
          <p:nvPr>
            <p:ph idx="1"/>
          </p:nvPr>
        </p:nvSpPr>
        <p:spPr/>
        <p:txBody>
          <a:bodyPr/>
          <a:lstStyle/>
          <a:p>
            <a:r>
              <a:rPr lang="en-US" dirty="0"/>
              <a:t>PICTURES</a:t>
            </a:r>
          </a:p>
        </p:txBody>
      </p:sp>
      <p:sp>
        <p:nvSpPr>
          <p:cNvPr id="4" name="Text Placeholder 3">
            <a:extLst>
              <a:ext uri="{FF2B5EF4-FFF2-40B4-BE49-F238E27FC236}">
                <a16:creationId xmlns:a16="http://schemas.microsoft.com/office/drawing/2014/main" id="{B977ECFF-549A-42F9-9AEA-2ACBBFEBEFA8}"/>
              </a:ext>
            </a:extLst>
          </p:cNvPr>
          <p:cNvSpPr>
            <a:spLocks noGrp="1"/>
          </p:cNvSpPr>
          <p:nvPr>
            <p:ph type="body" sz="half" idx="2"/>
          </p:nvPr>
        </p:nvSpPr>
        <p:spPr>
          <a:xfrm>
            <a:off x="259937" y="2336872"/>
            <a:ext cx="4880013" cy="3599317"/>
          </a:xfrm>
        </p:spPr>
        <p:txBody>
          <a:bodyPr/>
          <a:lstStyle/>
          <a:p>
            <a:r>
              <a:rPr lang="en-US" sz="2000" dirty="0"/>
              <a:t>1995-2008   Mathematics and Science 		      Educator</a:t>
            </a:r>
          </a:p>
          <a:p>
            <a:r>
              <a:rPr lang="en-US" sz="2000" dirty="0"/>
              <a:t>2008 -2019  Administrator</a:t>
            </a:r>
          </a:p>
          <a:p>
            <a:r>
              <a:rPr lang="en-US" sz="2000" dirty="0"/>
              <a:t>2019- Present Director</a:t>
            </a:r>
          </a:p>
          <a:p>
            <a:endParaRPr lang="en-US" sz="2000" dirty="0"/>
          </a:p>
          <a:p>
            <a:r>
              <a:rPr lang="en-US" sz="2000" dirty="0"/>
              <a:t>Wife, parent of 4 and outdoor enthusiast!</a:t>
            </a:r>
          </a:p>
          <a:p>
            <a:endParaRPr lang="en-US" dirty="0"/>
          </a:p>
        </p:txBody>
      </p:sp>
      <p:pic>
        <p:nvPicPr>
          <p:cNvPr id="5" name="Picture 4">
            <a:extLst>
              <a:ext uri="{FF2B5EF4-FFF2-40B4-BE49-F238E27FC236}">
                <a16:creationId xmlns:a16="http://schemas.microsoft.com/office/drawing/2014/main" id="{C28B6E8D-071E-48DA-B148-CE0864008E79}"/>
              </a:ext>
            </a:extLst>
          </p:cNvPr>
          <p:cNvPicPr>
            <a:picLocks noChangeAspect="1"/>
          </p:cNvPicPr>
          <p:nvPr/>
        </p:nvPicPr>
        <p:blipFill>
          <a:blip r:embed="rId3"/>
          <a:stretch>
            <a:fillRect/>
          </a:stretch>
        </p:blipFill>
        <p:spPr>
          <a:xfrm>
            <a:off x="9087193" y="2176532"/>
            <a:ext cx="2844870" cy="2847302"/>
          </a:xfrm>
          <a:prstGeom prst="rect">
            <a:avLst/>
          </a:prstGeom>
        </p:spPr>
      </p:pic>
      <p:pic>
        <p:nvPicPr>
          <p:cNvPr id="6" name="Picture 5">
            <a:extLst>
              <a:ext uri="{FF2B5EF4-FFF2-40B4-BE49-F238E27FC236}">
                <a16:creationId xmlns:a16="http://schemas.microsoft.com/office/drawing/2014/main" id="{CCEB328E-9978-4E5C-BBD2-7B4C66EDFB93}"/>
              </a:ext>
            </a:extLst>
          </p:cNvPr>
          <p:cNvPicPr>
            <a:picLocks noChangeAspect="1"/>
          </p:cNvPicPr>
          <p:nvPr/>
        </p:nvPicPr>
        <p:blipFill>
          <a:blip r:embed="rId4"/>
          <a:stretch>
            <a:fillRect/>
          </a:stretch>
        </p:blipFill>
        <p:spPr>
          <a:xfrm>
            <a:off x="4786993" y="2095737"/>
            <a:ext cx="1309007" cy="1745343"/>
          </a:xfrm>
          <a:prstGeom prst="rect">
            <a:avLst/>
          </a:prstGeom>
        </p:spPr>
      </p:pic>
      <p:pic>
        <p:nvPicPr>
          <p:cNvPr id="7" name="Picture 6">
            <a:extLst>
              <a:ext uri="{FF2B5EF4-FFF2-40B4-BE49-F238E27FC236}">
                <a16:creationId xmlns:a16="http://schemas.microsoft.com/office/drawing/2014/main" id="{8A0F0504-A664-4FEA-9C23-78C89CE74BDC}"/>
              </a:ext>
            </a:extLst>
          </p:cNvPr>
          <p:cNvPicPr>
            <a:picLocks noChangeAspect="1"/>
          </p:cNvPicPr>
          <p:nvPr/>
        </p:nvPicPr>
        <p:blipFill>
          <a:blip r:embed="rId5"/>
          <a:stretch>
            <a:fillRect/>
          </a:stretch>
        </p:blipFill>
        <p:spPr>
          <a:xfrm>
            <a:off x="6197147" y="1994508"/>
            <a:ext cx="2677353" cy="2677353"/>
          </a:xfrm>
          <a:prstGeom prst="rect">
            <a:avLst/>
          </a:prstGeom>
        </p:spPr>
      </p:pic>
      <p:pic>
        <p:nvPicPr>
          <p:cNvPr id="8" name="Picture 7">
            <a:extLst>
              <a:ext uri="{FF2B5EF4-FFF2-40B4-BE49-F238E27FC236}">
                <a16:creationId xmlns:a16="http://schemas.microsoft.com/office/drawing/2014/main" id="{5C51B86B-EDE7-4A37-9FDC-0922C5DA348C}"/>
              </a:ext>
            </a:extLst>
          </p:cNvPr>
          <p:cNvPicPr>
            <a:picLocks noChangeAspect="1"/>
          </p:cNvPicPr>
          <p:nvPr/>
        </p:nvPicPr>
        <p:blipFill>
          <a:blip r:embed="rId6"/>
          <a:stretch>
            <a:fillRect/>
          </a:stretch>
        </p:blipFill>
        <p:spPr>
          <a:xfrm>
            <a:off x="5918804" y="4699075"/>
            <a:ext cx="1530508" cy="2040677"/>
          </a:xfrm>
          <a:prstGeom prst="rect">
            <a:avLst/>
          </a:prstGeom>
        </p:spPr>
      </p:pic>
      <p:pic>
        <p:nvPicPr>
          <p:cNvPr id="9" name="Picture 8">
            <a:extLst>
              <a:ext uri="{FF2B5EF4-FFF2-40B4-BE49-F238E27FC236}">
                <a16:creationId xmlns:a16="http://schemas.microsoft.com/office/drawing/2014/main" id="{27B2385C-C7D3-4D71-ACCB-0BCFAE92ED4D}"/>
              </a:ext>
            </a:extLst>
          </p:cNvPr>
          <p:cNvPicPr>
            <a:picLocks noChangeAspect="1"/>
          </p:cNvPicPr>
          <p:nvPr/>
        </p:nvPicPr>
        <p:blipFill>
          <a:blip r:embed="rId7"/>
          <a:stretch>
            <a:fillRect/>
          </a:stretch>
        </p:blipFill>
        <p:spPr>
          <a:xfrm>
            <a:off x="4173200" y="4043147"/>
            <a:ext cx="1637881" cy="2395745"/>
          </a:xfrm>
          <a:prstGeom prst="rect">
            <a:avLst/>
          </a:prstGeom>
        </p:spPr>
      </p:pic>
      <p:pic>
        <p:nvPicPr>
          <p:cNvPr id="10" name="Picture 9">
            <a:extLst>
              <a:ext uri="{FF2B5EF4-FFF2-40B4-BE49-F238E27FC236}">
                <a16:creationId xmlns:a16="http://schemas.microsoft.com/office/drawing/2014/main" id="{958241CC-19F6-48DA-B3E8-B6664AC7ECBD}"/>
              </a:ext>
            </a:extLst>
          </p:cNvPr>
          <p:cNvPicPr>
            <a:picLocks noChangeAspect="1"/>
          </p:cNvPicPr>
          <p:nvPr/>
        </p:nvPicPr>
        <p:blipFill>
          <a:blip r:embed="rId8"/>
          <a:stretch>
            <a:fillRect/>
          </a:stretch>
        </p:blipFill>
        <p:spPr>
          <a:xfrm>
            <a:off x="7662005" y="4575470"/>
            <a:ext cx="1530508" cy="2273297"/>
          </a:xfrm>
          <a:prstGeom prst="rect">
            <a:avLst/>
          </a:prstGeom>
        </p:spPr>
      </p:pic>
      <p:pic>
        <p:nvPicPr>
          <p:cNvPr id="11" name="Picture 10">
            <a:extLst>
              <a:ext uri="{FF2B5EF4-FFF2-40B4-BE49-F238E27FC236}">
                <a16:creationId xmlns:a16="http://schemas.microsoft.com/office/drawing/2014/main" id="{FC336DFD-3EFE-458D-BCA8-CA9F8DF2C885}"/>
              </a:ext>
            </a:extLst>
          </p:cNvPr>
          <p:cNvPicPr>
            <a:picLocks noChangeAspect="1"/>
          </p:cNvPicPr>
          <p:nvPr/>
        </p:nvPicPr>
        <p:blipFill>
          <a:blip r:embed="rId9"/>
          <a:stretch>
            <a:fillRect/>
          </a:stretch>
        </p:blipFill>
        <p:spPr>
          <a:xfrm>
            <a:off x="9405206" y="4969384"/>
            <a:ext cx="2476314" cy="1771263"/>
          </a:xfrm>
          <a:prstGeom prst="rect">
            <a:avLst/>
          </a:prstGeom>
        </p:spPr>
      </p:pic>
    </p:spTree>
    <p:extLst>
      <p:ext uri="{BB962C8B-B14F-4D97-AF65-F5344CB8AC3E}">
        <p14:creationId xmlns:p14="http://schemas.microsoft.com/office/powerpoint/2010/main" val="1091784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99874" y="3244333"/>
            <a:ext cx="3978442"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p>
        </p:txBody>
      </p:sp>
      <p:sp>
        <p:nvSpPr>
          <p:cNvPr id="3" name="Rectangle 2"/>
          <p:cNvSpPr/>
          <p:nvPr/>
        </p:nvSpPr>
        <p:spPr>
          <a:xfrm>
            <a:off x="555388" y="554981"/>
            <a:ext cx="10333328" cy="553997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Goals for Today:</a:t>
            </a:r>
            <a:endParaRPr kumimoji="0" lang="en-US" sz="3200" b="1" i="0" u="none" strike="noStrike" kern="1200" cap="none" spc="0" normalizeH="0" baseline="0" noProof="0" dirty="0">
              <a:ln>
                <a:noFill/>
              </a:ln>
              <a:solidFill>
                <a:srgbClr val="595959"/>
              </a:solidFill>
              <a:effectLst/>
              <a:uLnTx/>
              <a:uFillTx/>
              <a:latin typeface="Trebuchet MS" panose="020B06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959"/>
              </a:solidFill>
              <a:effectLst/>
              <a:uLnTx/>
              <a:uFillTx/>
              <a:latin typeface="Trebuchet MS" panose="020B06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959"/>
              </a:solidFill>
              <a:effectLst/>
              <a:uLnTx/>
              <a:uFillTx/>
              <a:latin typeface="Trebuchet MS" panose="020B0603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95959"/>
              </a:solidFill>
              <a:effectLst/>
              <a:uLnTx/>
              <a:uFillTx/>
              <a:latin typeface="Trebuchet MS" panose="020B0603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We all want to be better, do more, and be more.  Sometimes we put so much emphasis on improving the external, we forget about our </a:t>
            </a:r>
            <a:r>
              <a:rPr kumimoji="0" lang="en-US" sz="2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internal selves</a:t>
            </a: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Being resilient and staying strong is just as important for you </a:t>
            </a:r>
            <a:r>
              <a:rPr kumimoji="0" lang="en-US" sz="2400" b="1" i="0" u="sng" strike="noStrike" kern="1200" cap="none" spc="0" normalizeH="0" baseline="0" noProof="0" dirty="0">
                <a:ln>
                  <a:noFill/>
                </a:ln>
                <a:solidFill>
                  <a:prstClr val="white"/>
                </a:solidFill>
                <a:effectLst/>
                <a:uLnTx/>
                <a:uFillTx/>
                <a:latin typeface="Trebuchet MS" panose="020B0603020202020204" pitchFamily="34" charset="0"/>
                <a:ea typeface="+mn-ea"/>
                <a:cs typeface="+mn-cs"/>
              </a:rPr>
              <a:t>individually</a:t>
            </a: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as it is for us as a community.  </a:t>
            </a: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US" sz="1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Our community’s prosperity is reliant on our leaders’ energy and ability to continue leading us into the future. </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b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844025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E72E5-A877-F299-8795-37ED45379832}"/>
              </a:ext>
            </a:extLst>
          </p:cNvPr>
          <p:cNvSpPr/>
          <p:nvPr/>
        </p:nvSpPr>
        <p:spPr>
          <a:xfrm>
            <a:off x="3233" y="3232"/>
            <a:ext cx="12191999" cy="1175287"/>
          </a:xfrm>
          <a:prstGeom prst="rect">
            <a:avLst/>
          </a:prstGeom>
          <a:solidFill>
            <a:srgbClr val="219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45D3DDF-50E3-1C31-416A-635EF462511C}"/>
              </a:ext>
            </a:extLst>
          </p:cNvPr>
          <p:cNvSpPr txBox="1">
            <a:spLocks/>
          </p:cNvSpPr>
          <p:nvPr/>
        </p:nvSpPr>
        <p:spPr>
          <a:xfrm>
            <a:off x="516963" y="-7190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Calibri"/>
                <a:ea typeface="Calibri"/>
                <a:cs typeface="Calibri"/>
              </a:rPr>
              <a:t>TOP HEALTH NEEDS IN EASTERN IDAHO</a:t>
            </a:r>
          </a:p>
        </p:txBody>
      </p:sp>
      <p:pic>
        <p:nvPicPr>
          <p:cNvPr id="5" name="Picture 4" descr="A group of food on a black background&#10;&#10;Description automatically generated">
            <a:extLst>
              <a:ext uri="{FF2B5EF4-FFF2-40B4-BE49-F238E27FC236}">
                <a16:creationId xmlns:a16="http://schemas.microsoft.com/office/drawing/2014/main" id="{FA48B94C-1D65-2BAB-A80D-BF961C54F801}"/>
              </a:ext>
            </a:extLst>
          </p:cNvPr>
          <p:cNvPicPr>
            <a:picLocks noChangeAspect="1"/>
          </p:cNvPicPr>
          <p:nvPr/>
        </p:nvPicPr>
        <p:blipFill>
          <a:blip r:embed="rId3"/>
          <a:stretch>
            <a:fillRect/>
          </a:stretch>
        </p:blipFill>
        <p:spPr>
          <a:xfrm flipH="1">
            <a:off x="8317423" y="5017575"/>
            <a:ext cx="3771255" cy="1885628"/>
          </a:xfrm>
          <a:prstGeom prst="rect">
            <a:avLst/>
          </a:prstGeom>
        </p:spPr>
      </p:pic>
      <p:sp>
        <p:nvSpPr>
          <p:cNvPr id="2" name="TextBox 1">
            <a:extLst>
              <a:ext uri="{FF2B5EF4-FFF2-40B4-BE49-F238E27FC236}">
                <a16:creationId xmlns:a16="http://schemas.microsoft.com/office/drawing/2014/main" id="{9E254EAE-CDA6-7125-856E-3B3A3FA8705B}"/>
              </a:ext>
            </a:extLst>
          </p:cNvPr>
          <p:cNvSpPr txBox="1"/>
          <p:nvPr/>
        </p:nvSpPr>
        <p:spPr>
          <a:xfrm>
            <a:off x="310815" y="1564104"/>
            <a:ext cx="9903162"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3200">
                <a:latin typeface="Aptos Display"/>
              </a:rPr>
              <a:t>Behavioral Health</a:t>
            </a:r>
          </a:p>
          <a:p>
            <a:pPr marL="800100" lvl="1" indent="-342900">
              <a:buFont typeface="Courier New"/>
              <a:buChar char="o"/>
            </a:pPr>
            <a:r>
              <a:rPr lang="en-US" sz="3200">
                <a:latin typeface="Aptos Display"/>
                <a:ea typeface="+mn-lt"/>
                <a:cs typeface="+mn-lt"/>
              </a:rPr>
              <a:t>Mental health, suicide, substance abuse</a:t>
            </a:r>
            <a:endParaRPr lang="en-US" sz="3200">
              <a:latin typeface="Aptos Display"/>
            </a:endParaRPr>
          </a:p>
          <a:p>
            <a:pPr marL="342900" indent="-342900">
              <a:buFontTx/>
              <a:buAutoNum type="arabicPeriod"/>
            </a:pPr>
            <a:r>
              <a:rPr lang="en-US" sz="3200">
                <a:latin typeface="Aptos Display"/>
              </a:rPr>
              <a:t>Access to Healthcare</a:t>
            </a:r>
          </a:p>
          <a:p>
            <a:pPr marL="800100" lvl="1" indent="-342900">
              <a:buFont typeface="Courier New"/>
              <a:buChar char="o"/>
            </a:pPr>
            <a:r>
              <a:rPr lang="en-US" sz="3200">
                <a:latin typeface="Aptos Display"/>
              </a:rPr>
              <a:t>Unaffordable, inaccessible</a:t>
            </a:r>
          </a:p>
          <a:p>
            <a:pPr marL="342900" indent="-342900">
              <a:buFontTx/>
              <a:buAutoNum type="arabicPeriod"/>
            </a:pPr>
            <a:r>
              <a:rPr lang="en-US" sz="3200">
                <a:latin typeface="Aptos Display"/>
              </a:rPr>
              <a:t>Chronic Disease</a:t>
            </a:r>
          </a:p>
          <a:p>
            <a:pPr marL="800100" lvl="1" indent="-342900">
              <a:buFont typeface="Courier New"/>
              <a:buChar char="o"/>
            </a:pPr>
            <a:r>
              <a:rPr lang="en-US" sz="3200">
                <a:latin typeface="Aptos Display"/>
              </a:rPr>
              <a:t>Obesity, diabetes, prevention of chronic disease</a:t>
            </a:r>
          </a:p>
        </p:txBody>
      </p:sp>
    </p:spTree>
    <p:extLst>
      <p:ext uri="{BB962C8B-B14F-4D97-AF65-F5344CB8AC3E}">
        <p14:creationId xmlns:p14="http://schemas.microsoft.com/office/powerpoint/2010/main" val="1497070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037EB-09A6-4A1E-AC28-09FD3C494A8F}"/>
              </a:ext>
            </a:extLst>
          </p:cNvPr>
          <p:cNvSpPr>
            <a:spLocks noGrp="1"/>
          </p:cNvSpPr>
          <p:nvPr>
            <p:ph type="title"/>
          </p:nvPr>
        </p:nvSpPr>
        <p:spPr>
          <a:xfrm>
            <a:off x="132089" y="2198915"/>
            <a:ext cx="11018637" cy="4146331"/>
          </a:xfrm>
          <a:solidFill>
            <a:schemeClr val="bg1"/>
          </a:solidFill>
        </p:spPr>
        <p:txBody>
          <a:bodyPr>
            <a:normAutofit/>
          </a:bodyPr>
          <a:lstStyle/>
          <a:p>
            <a:pPr lvl="0">
              <a:lnSpc>
                <a:spcPct val="100000"/>
              </a:lnSpc>
              <a:spcBef>
                <a:spcPts val="0"/>
              </a:spcBef>
              <a:defRPr/>
            </a:pPr>
            <a:r>
              <a:rPr lang="en-US" sz="2700" b="1" dirty="0"/>
              <a:t>What prevents you from making your physical and mental health a priority?</a:t>
            </a:r>
            <a:br>
              <a:rPr lang="en-US" sz="2700" b="1" dirty="0"/>
            </a:br>
            <a:br>
              <a:rPr lang="en-US" sz="2800" b="1" dirty="0"/>
            </a:br>
            <a:r>
              <a:rPr lang="en-US" sz="2800" b="1" dirty="0"/>
              <a:t>What areas of your life would benefit most from improved physical and mental health?</a:t>
            </a:r>
            <a:br>
              <a:rPr lang="en-US" sz="2800" b="1" dirty="0"/>
            </a:br>
            <a:br>
              <a:rPr lang="en-US" sz="2800" b="1" dirty="0"/>
            </a:br>
            <a:r>
              <a:rPr lang="en-US" sz="2800" b="1" dirty="0"/>
              <a:t>How do your physical and mental health affect your leadership?</a:t>
            </a:r>
            <a:br>
              <a:rPr lang="en-US" sz="2700" b="1" dirty="0"/>
            </a:br>
            <a:endParaRPr lang="en-US" sz="2700" dirty="0"/>
          </a:p>
        </p:txBody>
      </p:sp>
      <p:sp>
        <p:nvSpPr>
          <p:cNvPr id="3" name="TextBox 2">
            <a:extLst>
              <a:ext uri="{FF2B5EF4-FFF2-40B4-BE49-F238E27FC236}">
                <a16:creationId xmlns:a16="http://schemas.microsoft.com/office/drawing/2014/main" id="{6EFB7DF1-168A-450B-9FD6-E9FD42377B9E}"/>
              </a:ext>
            </a:extLst>
          </p:cNvPr>
          <p:cNvSpPr txBox="1"/>
          <p:nvPr/>
        </p:nvSpPr>
        <p:spPr>
          <a:xfrm>
            <a:off x="132089" y="956441"/>
            <a:ext cx="4056993"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rebuchet MS" panose="020B0603020202020204"/>
                <a:ea typeface="+mn-ea"/>
                <a:cs typeface="+mn-cs"/>
              </a:rPr>
              <a:t>CHECK IN</a:t>
            </a:r>
          </a:p>
        </p:txBody>
      </p:sp>
    </p:spTree>
    <p:extLst>
      <p:ext uri="{BB962C8B-B14F-4D97-AF65-F5344CB8AC3E}">
        <p14:creationId xmlns:p14="http://schemas.microsoft.com/office/powerpoint/2010/main" val="1415909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07910" y="2039036"/>
            <a:ext cx="8218678" cy="3046988"/>
          </a:xfrm>
          <a:prstGeom prst="rect">
            <a:avLst/>
          </a:prstGeom>
        </p:spPr>
        <p:txBody>
          <a:bodyPr wrap="square">
            <a:spAutoFit/>
          </a:bodyPr>
          <a:lstStyle/>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rPr>
              <a:t>Energizer</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rPr>
              <a:t>Summarizer</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rPr>
              <a:t>JOTD (Joke of the Day)</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sz="4800" b="0" i="0" u="none" strike="noStrike" kern="1200" cap="none" spc="0" normalizeH="0" baseline="0" noProof="0" dirty="0">
                <a:ln>
                  <a:noFill/>
                </a:ln>
                <a:solidFill>
                  <a:srgbClr val="262626"/>
                </a:solidFill>
                <a:effectLst/>
                <a:uLnTx/>
                <a:uFillTx/>
                <a:latin typeface="Trebuchet MS" panose="020B0603020202020204" pitchFamily="34" charset="0"/>
                <a:ea typeface="+mn-ea"/>
                <a:cs typeface="+mn-cs"/>
              </a:rPr>
              <a:t>Leader</a:t>
            </a:r>
          </a:p>
        </p:txBody>
      </p:sp>
      <p:sp>
        <p:nvSpPr>
          <p:cNvPr id="3" name="Rectangle 2"/>
          <p:cNvSpPr/>
          <p:nvPr/>
        </p:nvSpPr>
        <p:spPr>
          <a:xfrm>
            <a:off x="1020173" y="777770"/>
            <a:ext cx="7370792"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rebuchet MS" panose="020B0603020202020204" pitchFamily="34" charset="0"/>
                <a:ea typeface="+mn-ea"/>
                <a:cs typeface="+mn-cs"/>
              </a:rPr>
              <a:t>Grab a Role for Today!</a:t>
            </a:r>
            <a:endParaRPr kumimoji="0" lang="en-US" sz="48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p:txBody>
      </p:sp>
    </p:spTree>
    <p:extLst>
      <p:ext uri="{BB962C8B-B14F-4D97-AF65-F5344CB8AC3E}">
        <p14:creationId xmlns:p14="http://schemas.microsoft.com/office/powerpoint/2010/main" val="10101967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43" y="719151"/>
            <a:ext cx="9906273" cy="1080938"/>
          </a:xfrm>
        </p:spPr>
        <p:txBody>
          <a:bodyPr>
            <a:normAutofit/>
          </a:bodyPr>
          <a:lstStyle/>
          <a:p>
            <a:r>
              <a:rPr lang="en-US" b="1" dirty="0"/>
              <a:t>Have you ever been the person in this story? </a:t>
            </a:r>
          </a:p>
        </p:txBody>
      </p:sp>
      <p:pic>
        <p:nvPicPr>
          <p:cNvPr id="5" name="Picture 2" descr="439,499 Frustration Stock Photos, Pictures &amp; Royalty-Free Images - iStock">
            <a:extLst>
              <a:ext uri="{FF2B5EF4-FFF2-40B4-BE49-F238E27FC236}">
                <a16:creationId xmlns:a16="http://schemas.microsoft.com/office/drawing/2014/main" id="{6CF2C2BF-479A-45E0-8204-F019A043EF2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809273" y="2463190"/>
            <a:ext cx="5355955" cy="35706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72408" y="3244334"/>
            <a:ext cx="24718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 </a:t>
            </a:r>
          </a:p>
        </p:txBody>
      </p:sp>
    </p:spTree>
    <p:extLst>
      <p:ext uri="{BB962C8B-B14F-4D97-AF65-F5344CB8AC3E}">
        <p14:creationId xmlns:p14="http://schemas.microsoft.com/office/powerpoint/2010/main" val="228429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en-US" b="1" dirty="0"/>
              <a:t>AREAS OF FOCUS: our </a:t>
            </a:r>
            <a:r>
              <a:rPr lang="en-US" b="1" dirty="0">
                <a:latin typeface="Century Gothic" panose="020B0502020202020204" pitchFamily="34" charset="0"/>
              </a:rPr>
              <a:t>internal selves</a:t>
            </a:r>
            <a:endParaRPr lang="en-US" b="1" dirty="0"/>
          </a:p>
        </p:txBody>
      </p:sp>
      <p:sp>
        <p:nvSpPr>
          <p:cNvPr id="4" name="Content Placeholder 3"/>
          <p:cNvSpPr>
            <a:spLocks noGrp="1"/>
          </p:cNvSpPr>
          <p:nvPr>
            <p:ph idx="1"/>
          </p:nvPr>
        </p:nvSpPr>
        <p:spPr>
          <a:xfrm>
            <a:off x="227188" y="2235951"/>
            <a:ext cx="11660012" cy="4438117"/>
          </a:xfrm>
        </p:spPr>
        <p:txBody>
          <a:bodyPr>
            <a:normAutofit/>
          </a:bodyPr>
          <a:lstStyle/>
          <a:p>
            <a:pPr marL="0" indent="0">
              <a:buNone/>
            </a:pPr>
            <a:r>
              <a:rPr lang="en-US" dirty="0"/>
              <a:t>MENTAL HEALTH</a:t>
            </a:r>
          </a:p>
          <a:p>
            <a:pPr marL="0" indent="0">
              <a:buNone/>
            </a:pPr>
            <a:endParaRPr lang="en-US" dirty="0"/>
          </a:p>
          <a:p>
            <a:pPr marL="0" indent="0">
              <a:buNone/>
            </a:pPr>
            <a:endParaRPr lang="en-US" dirty="0"/>
          </a:p>
          <a:p>
            <a:pPr marL="2286000" lvl="5" indent="0">
              <a:buNone/>
            </a:pPr>
            <a:r>
              <a:rPr lang="en-US" sz="2400" dirty="0"/>
              <a:t>PHYSICAL HEALTH</a:t>
            </a:r>
          </a:p>
          <a:p>
            <a:endParaRPr lang="en-US" dirty="0"/>
          </a:p>
          <a:p>
            <a:pPr marL="0" indent="0">
              <a:buNone/>
            </a:pPr>
            <a:endParaRPr lang="en-US" dirty="0"/>
          </a:p>
          <a:p>
            <a:pPr marL="0" indent="0">
              <a:buNone/>
            </a:pPr>
            <a:r>
              <a:rPr lang="en-US" dirty="0"/>
              <a:t>	</a:t>
            </a:r>
          </a:p>
          <a:p>
            <a:pPr marL="3657600" lvl="8" indent="0">
              <a:buNone/>
            </a:pPr>
            <a:r>
              <a:rPr lang="en-US" sz="2400" dirty="0"/>
              <a:t>OVERALL WELL-BEING </a:t>
            </a:r>
          </a:p>
          <a:p>
            <a:pPr marL="0" indent="0">
              <a:buNone/>
            </a:pPr>
            <a:endParaRPr lang="en-US" dirty="0"/>
          </a:p>
          <a:p>
            <a:endParaRPr lang="en-US" dirty="0"/>
          </a:p>
        </p:txBody>
      </p:sp>
      <p:pic>
        <p:nvPicPr>
          <p:cNvPr id="2052" name="Picture 4" descr="A Mental Health Reminder: You’re Not Alone">
            <a:extLst>
              <a:ext uri="{FF2B5EF4-FFF2-40B4-BE49-F238E27FC236}">
                <a16:creationId xmlns:a16="http://schemas.microsoft.com/office/drawing/2014/main" id="{34C438FF-6A1E-4377-998F-9C3A4E1CA7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2557" y="1891274"/>
            <a:ext cx="2667666" cy="133383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ental Health and Physical Health">
            <a:extLst>
              <a:ext uri="{FF2B5EF4-FFF2-40B4-BE49-F238E27FC236}">
                <a16:creationId xmlns:a16="http://schemas.microsoft.com/office/drawing/2014/main" id="{7010A776-02C7-44BD-9E0A-0C0AE7CE8F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6329" y="4776574"/>
            <a:ext cx="3094801" cy="14041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hysical Wellness Toolkit | National Institutes of Health (NIH)">
            <a:extLst>
              <a:ext uri="{FF2B5EF4-FFF2-40B4-BE49-F238E27FC236}">
                <a16:creationId xmlns:a16="http://schemas.microsoft.com/office/drawing/2014/main" id="{990FB292-81F1-4D13-95F0-6B72FCF452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3659" y="3225107"/>
            <a:ext cx="3016601" cy="1366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481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a:t>MENTAL HEALTH</a:t>
            </a:r>
            <a:r>
              <a:rPr lang="en-US" dirty="0"/>
              <a:t> </a:t>
            </a:r>
          </a:p>
        </p:txBody>
      </p:sp>
      <p:sp>
        <p:nvSpPr>
          <p:cNvPr id="5" name="Content Placeholder 4"/>
          <p:cNvSpPr>
            <a:spLocks noGrp="1"/>
          </p:cNvSpPr>
          <p:nvPr>
            <p:ph idx="1"/>
          </p:nvPr>
        </p:nvSpPr>
        <p:spPr>
          <a:xfrm>
            <a:off x="340522" y="1834166"/>
            <a:ext cx="7609517" cy="4281314"/>
          </a:xfrm>
        </p:spPr>
        <p:txBody>
          <a:bodyPr vert="horz" lIns="91440" tIns="45720" rIns="91440" bIns="45720" rtlCol="0" anchor="t">
            <a:normAutofit/>
          </a:bodyPr>
          <a:lstStyle/>
          <a:p>
            <a:endParaRPr lang="en-US" dirty="0"/>
          </a:p>
          <a:p>
            <a:endParaRPr lang="en-US" dirty="0"/>
          </a:p>
          <a:p>
            <a:r>
              <a:rPr lang="en-US" b="1" dirty="0"/>
              <a:t>A PERSONS EMOTIONAL, SOCIAL, AND PSYCHOLOGICAL WELL BEING, ACCORDING TO U.S. DEPT. OF HEALTH AND HUMAN SERVICES</a:t>
            </a:r>
            <a:r>
              <a:rPr lang="en-US" dirty="0"/>
              <a:t>.</a:t>
            </a:r>
          </a:p>
          <a:p>
            <a:endParaRPr lang="en-US" b="1" dirty="0"/>
          </a:p>
          <a:p>
            <a:r>
              <a:rPr lang="en-US" b="1" dirty="0"/>
              <a:t>Emotional Intelligence is as important as IQ</a:t>
            </a:r>
          </a:p>
          <a:p>
            <a:pPr lvl="1"/>
            <a:r>
              <a:rPr lang="en-US" dirty="0"/>
              <a:t>Emotional intelligence is defined as the ability to understand and manage your emotions, as well as recognize and influence the emotions of those around you.</a:t>
            </a:r>
            <a:endParaRPr lang="en-US" b="1" dirty="0"/>
          </a:p>
          <a:p>
            <a:pPr lvl="1"/>
            <a:endParaRPr lang="en-US" dirty="0"/>
          </a:p>
          <a:p>
            <a:pPr marL="457200" lvl="1" indent="0">
              <a:buNone/>
            </a:pPr>
            <a:endParaRPr lang="en-US" dirty="0"/>
          </a:p>
        </p:txBody>
      </p:sp>
      <p:pic>
        <p:nvPicPr>
          <p:cNvPr id="3074" name="Picture 2" descr="Coronavirus exacerbates mental health issues for many">
            <a:extLst>
              <a:ext uri="{FF2B5EF4-FFF2-40B4-BE49-F238E27FC236}">
                <a16:creationId xmlns:a16="http://schemas.microsoft.com/office/drawing/2014/main" id="{544F49B0-817E-4846-A480-259ED9F33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6720" y="2312101"/>
            <a:ext cx="3660097" cy="3186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6648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WE ALL KNOW SOMEONE</a:t>
            </a:r>
          </a:p>
        </p:txBody>
      </p:sp>
      <p:sp>
        <p:nvSpPr>
          <p:cNvPr id="3" name="Content Placeholder 2"/>
          <p:cNvSpPr>
            <a:spLocks noGrp="1"/>
          </p:cNvSpPr>
          <p:nvPr>
            <p:ph idx="1"/>
          </p:nvPr>
        </p:nvSpPr>
        <p:spPr>
          <a:xfrm>
            <a:off x="582211" y="3701371"/>
            <a:ext cx="3017483" cy="1873361"/>
          </a:xfrm>
        </p:spPr>
        <p:txBody>
          <a:bodyPr>
            <a:normAutofit/>
          </a:bodyPr>
          <a:lstStyle/>
          <a:p>
            <a:endParaRPr lang="en-US" dirty="0"/>
          </a:p>
          <a:p>
            <a:endParaRPr lang="en-US" dirty="0"/>
          </a:p>
          <a:p>
            <a:pPr marL="0" indent="0">
              <a:buNone/>
            </a:pPr>
            <a:endParaRPr lang="en-US" dirty="0"/>
          </a:p>
          <a:p>
            <a:endParaRPr lang="en-US" b="1" dirty="0"/>
          </a:p>
          <a:p>
            <a:endParaRPr lang="en-US" b="1" dirty="0"/>
          </a:p>
          <a:p>
            <a:endParaRPr lang="en-US" dirty="0"/>
          </a:p>
        </p:txBody>
      </p:sp>
      <p:sp>
        <p:nvSpPr>
          <p:cNvPr id="4" name="Content Placeholder 2"/>
          <p:cNvSpPr txBox="1">
            <a:spLocks/>
          </p:cNvSpPr>
          <p:nvPr/>
        </p:nvSpPr>
        <p:spPr>
          <a:xfrm>
            <a:off x="5994485" y="1495137"/>
            <a:ext cx="517987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
        <p:nvSpPr>
          <p:cNvPr id="5" name="TextBox 4">
            <a:extLst>
              <a:ext uri="{FF2B5EF4-FFF2-40B4-BE49-F238E27FC236}">
                <a16:creationId xmlns:a16="http://schemas.microsoft.com/office/drawing/2014/main" id="{C570DFA2-C58B-49C5-90DC-3C48C1AC0AB6}"/>
              </a:ext>
            </a:extLst>
          </p:cNvPr>
          <p:cNvSpPr txBox="1"/>
          <p:nvPr/>
        </p:nvSpPr>
        <p:spPr>
          <a:xfrm>
            <a:off x="480900" y="1426389"/>
            <a:ext cx="5615100" cy="489364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10 MILLION AMERICANS SUFFER FROM MENTAL ILLNESS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1 IN 5 AMERICANS SUFFERS FROM ANY MENTAL ILLNESS AT LEAST ONCE A YEAR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IDAHO IS RANKED 5</a:t>
            </a:r>
            <a:r>
              <a:rPr kumimoji="0" lang="en-US" sz="2400" b="0" i="0" u="none" strike="noStrike" kern="1200" cap="none" spc="0" normalizeH="0" baseline="30000" noProof="0" dirty="0">
                <a:ln>
                  <a:noFill/>
                </a:ln>
                <a:solidFill>
                  <a:prstClr val="white"/>
                </a:solidFill>
                <a:effectLst/>
                <a:uLnTx/>
                <a:uFillTx/>
                <a:latin typeface="Trebuchet MS" panose="020B0603020202020204"/>
                <a:ea typeface="+mn-ea"/>
                <a:cs typeface="+mn-cs"/>
              </a:rPr>
              <a:t>TH</a:t>
            </a: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 IN NATION FOR ADULTS HAVING MENTAL ILLNESS.. according to Forbes Advisor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a:ea typeface="+mn-ea"/>
                <a:cs typeface="+mn-cs"/>
              </a:rPr>
              <a:t>Yearly tune up!!!</a:t>
            </a:r>
          </a:p>
        </p:txBody>
      </p:sp>
      <p:pic>
        <p:nvPicPr>
          <p:cNvPr id="4098" name="Picture 2" descr="United Peoples Stock Illustrations – 355 United Peoples Stock  Illustrations, Vectors &amp; Clipart - Dreamstime">
            <a:extLst>
              <a:ext uri="{FF2B5EF4-FFF2-40B4-BE49-F238E27FC236}">
                <a16:creationId xmlns:a16="http://schemas.microsoft.com/office/drawing/2014/main" id="{83AC1A92-75CA-4859-9FED-6B7319918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2453" y="1838924"/>
            <a:ext cx="4069324" cy="40693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7481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63469-9D23-42B3-AF94-0162D111B64B}"/>
              </a:ext>
            </a:extLst>
          </p:cNvPr>
          <p:cNvSpPr>
            <a:spLocks noGrp="1"/>
          </p:cNvSpPr>
          <p:nvPr>
            <p:ph type="title"/>
          </p:nvPr>
        </p:nvSpPr>
        <p:spPr/>
        <p:txBody>
          <a:bodyPr/>
          <a:lstStyle/>
          <a:p>
            <a:r>
              <a:rPr lang="en-US" dirty="0"/>
              <a:t>Emotional Intelligence : 4 skills </a:t>
            </a:r>
          </a:p>
        </p:txBody>
      </p:sp>
      <p:sp>
        <p:nvSpPr>
          <p:cNvPr id="3" name="Content Placeholder 2">
            <a:extLst>
              <a:ext uri="{FF2B5EF4-FFF2-40B4-BE49-F238E27FC236}">
                <a16:creationId xmlns:a16="http://schemas.microsoft.com/office/drawing/2014/main" id="{B3BB8BAC-971C-4BFD-8D81-4C6FC8D22BB2}"/>
              </a:ext>
            </a:extLst>
          </p:cNvPr>
          <p:cNvSpPr>
            <a:spLocks noGrp="1"/>
          </p:cNvSpPr>
          <p:nvPr>
            <p:ph sz="half" idx="1"/>
          </p:nvPr>
        </p:nvSpPr>
        <p:spPr>
          <a:xfrm>
            <a:off x="331185" y="2137367"/>
            <a:ext cx="5262938" cy="3599316"/>
          </a:xfrm>
        </p:spPr>
        <p:txBody>
          <a:bodyPr>
            <a:normAutofit/>
          </a:bodyPr>
          <a:lstStyle/>
          <a:p>
            <a:pPr marL="0" indent="0">
              <a:buNone/>
            </a:pPr>
            <a:r>
              <a:rPr lang="en-US" sz="4000" dirty="0"/>
              <a:t>1.Self- Awareness </a:t>
            </a:r>
          </a:p>
          <a:p>
            <a:pPr marL="0" indent="0">
              <a:buNone/>
            </a:pPr>
            <a:r>
              <a:rPr lang="en-US" sz="4000" dirty="0"/>
              <a:t>    Strategies</a:t>
            </a:r>
          </a:p>
          <a:p>
            <a:pPr marL="0" indent="0">
              <a:buNone/>
            </a:pPr>
            <a:endParaRPr lang="en-US" sz="4000" dirty="0"/>
          </a:p>
          <a:p>
            <a:pPr marL="0" indent="0">
              <a:buNone/>
            </a:pPr>
            <a:r>
              <a:rPr lang="en-US" sz="4000" dirty="0"/>
              <a:t>2.Self-Management </a:t>
            </a:r>
          </a:p>
          <a:p>
            <a:pPr marL="0" indent="0">
              <a:buNone/>
            </a:pPr>
            <a:r>
              <a:rPr lang="en-US" sz="4000" dirty="0"/>
              <a:t>	Strategies</a:t>
            </a:r>
          </a:p>
        </p:txBody>
      </p:sp>
      <p:sp>
        <p:nvSpPr>
          <p:cNvPr id="4" name="Content Placeholder 3">
            <a:extLst>
              <a:ext uri="{FF2B5EF4-FFF2-40B4-BE49-F238E27FC236}">
                <a16:creationId xmlns:a16="http://schemas.microsoft.com/office/drawing/2014/main" id="{DA85BE46-DF8E-4A03-B948-8DD155FF4C46}"/>
              </a:ext>
            </a:extLst>
          </p:cNvPr>
          <p:cNvSpPr>
            <a:spLocks noGrp="1"/>
          </p:cNvSpPr>
          <p:nvPr>
            <p:ph sz="half" idx="2"/>
          </p:nvPr>
        </p:nvSpPr>
        <p:spPr>
          <a:xfrm>
            <a:off x="5301129" y="2137367"/>
            <a:ext cx="6639859" cy="3845080"/>
          </a:xfrm>
        </p:spPr>
        <p:txBody>
          <a:bodyPr>
            <a:normAutofit/>
          </a:bodyPr>
          <a:lstStyle/>
          <a:p>
            <a:pPr marL="0" indent="0">
              <a:buNone/>
            </a:pPr>
            <a:r>
              <a:rPr lang="en-US" sz="4000" dirty="0"/>
              <a:t>3.Social Awareness</a:t>
            </a:r>
          </a:p>
          <a:p>
            <a:pPr marL="0" indent="0">
              <a:buNone/>
            </a:pPr>
            <a:r>
              <a:rPr lang="en-US" sz="4000" dirty="0"/>
              <a:t>	 Strategies</a:t>
            </a:r>
          </a:p>
          <a:p>
            <a:pPr marL="0" indent="0">
              <a:buNone/>
            </a:pPr>
            <a:endParaRPr lang="en-US" sz="4000" dirty="0"/>
          </a:p>
          <a:p>
            <a:pPr marL="0" indent="0">
              <a:buNone/>
            </a:pPr>
            <a:r>
              <a:rPr lang="en-US" sz="4000" dirty="0"/>
              <a:t>4.Relationship Management </a:t>
            </a:r>
          </a:p>
          <a:p>
            <a:pPr marL="0" indent="0">
              <a:buNone/>
            </a:pPr>
            <a:r>
              <a:rPr lang="en-US" sz="4000" dirty="0"/>
              <a:t>       Strategies</a:t>
            </a:r>
          </a:p>
          <a:p>
            <a:endParaRPr lang="en-US" dirty="0"/>
          </a:p>
        </p:txBody>
      </p:sp>
    </p:spTree>
    <p:extLst>
      <p:ext uri="{BB962C8B-B14F-4D97-AF65-F5344CB8AC3E}">
        <p14:creationId xmlns:p14="http://schemas.microsoft.com/office/powerpoint/2010/main" val="70123912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      MESSAGE FROM A LEGEND</a:t>
            </a:r>
          </a:p>
        </p:txBody>
      </p:sp>
      <p:pic>
        <p:nvPicPr>
          <p:cNvPr id="5" name="Online Media 4" title="Kobe Bryant: &amp;quot;We can no longer neglect our mental health&amp;quot;">
            <a:hlinkClick r:id="" action="ppaction://media"/>
            <a:extLst>
              <a:ext uri="{FF2B5EF4-FFF2-40B4-BE49-F238E27FC236}">
                <a16:creationId xmlns:a16="http://schemas.microsoft.com/office/drawing/2014/main" id="{F3A19C7A-E2AB-4E84-B824-5420F81EC475}"/>
              </a:ext>
            </a:extLst>
          </p:cNvPr>
          <p:cNvPicPr>
            <a:picLocks noGrp="1" noRot="1" noChangeAspect="1"/>
          </p:cNvPicPr>
          <p:nvPr>
            <p:ph idx="1"/>
            <a:videoFile r:link="rId1"/>
          </p:nvPr>
        </p:nvPicPr>
        <p:blipFill>
          <a:blip r:embed="rId4"/>
          <a:stretch>
            <a:fillRect/>
          </a:stretch>
        </p:blipFill>
        <p:spPr>
          <a:xfrm>
            <a:off x="1607299" y="1952550"/>
            <a:ext cx="7231508" cy="4067723"/>
          </a:xfrm>
          <a:prstGeom prst="rect">
            <a:avLst/>
          </a:prstGeom>
        </p:spPr>
      </p:pic>
      <p:pic>
        <p:nvPicPr>
          <p:cNvPr id="14338" name="Picture 2" descr="Kobe Bryant art provides comfort on social media - Los Angeles Times">
            <a:extLst>
              <a:ext uri="{FF2B5EF4-FFF2-40B4-BE49-F238E27FC236}">
                <a16:creationId xmlns:a16="http://schemas.microsoft.com/office/drawing/2014/main" id="{868B8038-AB2D-4302-8E8F-E3A052DC5F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331" y="228425"/>
            <a:ext cx="2120238" cy="1695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1620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Leader	</a:t>
            </a:r>
          </a:p>
        </p:txBody>
      </p:sp>
      <p:sp>
        <p:nvSpPr>
          <p:cNvPr id="3" name="Content Placeholder 2"/>
          <p:cNvSpPr>
            <a:spLocks noGrp="1"/>
          </p:cNvSpPr>
          <p:nvPr>
            <p:ph idx="1"/>
          </p:nvPr>
        </p:nvSpPr>
        <p:spPr>
          <a:xfrm>
            <a:off x="311269" y="2115756"/>
            <a:ext cx="9663047" cy="4351338"/>
          </a:xfrm>
        </p:spPr>
        <p:txBody>
          <a:bodyPr>
            <a:normAutofit/>
          </a:bodyPr>
          <a:lstStyle/>
          <a:p>
            <a:pPr marL="0" indent="0">
              <a:buNone/>
            </a:pPr>
            <a:endParaRPr lang="en-US" sz="3600" b="1" dirty="0"/>
          </a:p>
          <a:p>
            <a:pPr marL="0" indent="0">
              <a:buNone/>
            </a:pPr>
            <a:endParaRPr lang="en-US" sz="3600" b="1" dirty="0"/>
          </a:p>
          <a:p>
            <a:pPr marL="0" indent="0">
              <a:buNone/>
            </a:pPr>
            <a:r>
              <a:rPr lang="en-US" sz="3600" b="1" dirty="0"/>
              <a:t>Starting with leader go around table and share out how the video impacted you?</a:t>
            </a:r>
          </a:p>
          <a:p>
            <a:pPr marL="0" indent="0">
              <a:buNone/>
            </a:pPr>
            <a:endParaRPr lang="en-US" sz="3600" b="1" dirty="0"/>
          </a:p>
          <a:p>
            <a:pPr marL="0" indent="0">
              <a:buNone/>
            </a:pPr>
            <a:r>
              <a:rPr lang="en-US" sz="3600" b="1" dirty="0"/>
              <a:t>Do you practice Emotional Intelligence?</a:t>
            </a:r>
          </a:p>
        </p:txBody>
      </p:sp>
    </p:spTree>
    <p:extLst>
      <p:ext uri="{BB962C8B-B14F-4D97-AF65-F5344CB8AC3E}">
        <p14:creationId xmlns:p14="http://schemas.microsoft.com/office/powerpoint/2010/main" val="406365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4761" y="2306128"/>
            <a:ext cx="11668664" cy="1461345"/>
          </a:xfrm>
        </p:spPr>
        <p:txBody>
          <a:bodyPr/>
          <a:lstStyle/>
          <a:p>
            <a:pPr algn="l"/>
            <a:r>
              <a:rPr lang="en-US" sz="4400" dirty="0"/>
              <a:t>Relationships/Belonging/Connections</a:t>
            </a:r>
          </a:p>
        </p:txBody>
      </p:sp>
      <p:sp>
        <p:nvSpPr>
          <p:cNvPr id="3" name="Subtitle 2"/>
          <p:cNvSpPr>
            <a:spLocks noGrp="1"/>
          </p:cNvSpPr>
          <p:nvPr>
            <p:ph type="subTitle" idx="1"/>
          </p:nvPr>
        </p:nvSpPr>
        <p:spPr/>
        <p:txBody>
          <a:bodyPr/>
          <a:lstStyle/>
          <a:p>
            <a:pPr algn="l"/>
            <a:r>
              <a:rPr lang="en-US" dirty="0"/>
              <a:t>Activity</a:t>
            </a:r>
          </a:p>
          <a:p>
            <a:pPr algn="l"/>
            <a:r>
              <a:rPr lang="en-US" dirty="0"/>
              <a:t>4 groups (questions)</a:t>
            </a:r>
          </a:p>
        </p:txBody>
      </p:sp>
    </p:spTree>
    <p:extLst>
      <p:ext uri="{BB962C8B-B14F-4D97-AF65-F5344CB8AC3E}">
        <p14:creationId xmlns:p14="http://schemas.microsoft.com/office/powerpoint/2010/main" val="3620207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E72E5-A877-F299-8795-37ED45379832}"/>
              </a:ext>
            </a:extLst>
          </p:cNvPr>
          <p:cNvSpPr/>
          <p:nvPr/>
        </p:nvSpPr>
        <p:spPr>
          <a:xfrm>
            <a:off x="3233" y="3232"/>
            <a:ext cx="12191999" cy="1175287"/>
          </a:xfrm>
          <a:prstGeom prst="rect">
            <a:avLst/>
          </a:prstGeom>
          <a:solidFill>
            <a:srgbClr val="219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45D3DDF-50E3-1C31-416A-635EF462511C}"/>
              </a:ext>
            </a:extLst>
          </p:cNvPr>
          <p:cNvSpPr txBox="1">
            <a:spLocks/>
          </p:cNvSpPr>
          <p:nvPr/>
        </p:nvSpPr>
        <p:spPr>
          <a:xfrm>
            <a:off x="309544" y="-158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latin typeface="Calibri"/>
                <a:cs typeface="Calibri"/>
              </a:rPr>
              <a:t>CITY CENTER PANTRY - POCATELLO</a:t>
            </a:r>
            <a:endParaRPr lang="en-US" dirty="0">
              <a:solidFill>
                <a:schemeClr val="bg1"/>
              </a:solidFill>
            </a:endParaRPr>
          </a:p>
        </p:txBody>
      </p:sp>
      <p:pic>
        <p:nvPicPr>
          <p:cNvPr id="5" name="Picture 4" descr="A group of food on a black background&#10;&#10;Description automatically generated">
            <a:extLst>
              <a:ext uri="{FF2B5EF4-FFF2-40B4-BE49-F238E27FC236}">
                <a16:creationId xmlns:a16="http://schemas.microsoft.com/office/drawing/2014/main" id="{FA48B94C-1D65-2BAB-A80D-BF961C54F801}"/>
              </a:ext>
            </a:extLst>
          </p:cNvPr>
          <p:cNvPicPr>
            <a:picLocks noChangeAspect="1"/>
          </p:cNvPicPr>
          <p:nvPr/>
        </p:nvPicPr>
        <p:blipFill>
          <a:blip r:embed="rId3"/>
          <a:stretch>
            <a:fillRect/>
          </a:stretch>
        </p:blipFill>
        <p:spPr>
          <a:xfrm flipH="1">
            <a:off x="8317423" y="5017575"/>
            <a:ext cx="3771255" cy="1885628"/>
          </a:xfrm>
          <a:prstGeom prst="rect">
            <a:avLst/>
          </a:prstGeom>
        </p:spPr>
      </p:pic>
      <p:pic>
        <p:nvPicPr>
          <p:cNvPr id="2" name="Picture 1" descr="City Center Campus | Portneuf Health Trust">
            <a:extLst>
              <a:ext uri="{FF2B5EF4-FFF2-40B4-BE49-F238E27FC236}">
                <a16:creationId xmlns:a16="http://schemas.microsoft.com/office/drawing/2014/main" id="{EAFA0CC3-D6C6-B8C8-8EF3-7F7EC8B3796C}"/>
              </a:ext>
            </a:extLst>
          </p:cNvPr>
          <p:cNvPicPr>
            <a:picLocks noChangeAspect="1"/>
          </p:cNvPicPr>
          <p:nvPr/>
        </p:nvPicPr>
        <p:blipFill>
          <a:blip r:embed="rId4"/>
          <a:stretch>
            <a:fillRect/>
          </a:stretch>
        </p:blipFill>
        <p:spPr>
          <a:xfrm>
            <a:off x="544286" y="2112137"/>
            <a:ext cx="6828312" cy="2623828"/>
          </a:xfrm>
          <a:prstGeom prst="rect">
            <a:avLst/>
          </a:prstGeom>
        </p:spPr>
      </p:pic>
    </p:spTree>
    <p:extLst>
      <p:ext uri="{BB962C8B-B14F-4D97-AF65-F5344CB8AC3E}">
        <p14:creationId xmlns:p14="http://schemas.microsoft.com/office/powerpoint/2010/main" val="2007793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064" y="755264"/>
            <a:ext cx="10515600" cy="985012"/>
          </a:xfrm>
        </p:spPr>
        <p:txBody>
          <a:bodyPr>
            <a:normAutofit/>
          </a:bodyPr>
          <a:lstStyle/>
          <a:p>
            <a:r>
              <a:rPr lang="en-US" dirty="0"/>
              <a:t>Why Happiness? </a:t>
            </a:r>
          </a:p>
        </p:txBody>
      </p:sp>
      <p:sp>
        <p:nvSpPr>
          <p:cNvPr id="3" name="Content Placeholder 2"/>
          <p:cNvSpPr>
            <a:spLocks noGrp="1"/>
          </p:cNvSpPr>
          <p:nvPr>
            <p:ph idx="1"/>
          </p:nvPr>
        </p:nvSpPr>
        <p:spPr>
          <a:xfrm>
            <a:off x="101064" y="1951963"/>
            <a:ext cx="11313170" cy="4906037"/>
          </a:xfrm>
        </p:spPr>
        <p:txBody>
          <a:bodyPr>
            <a:normAutofit fontScale="62500" lnSpcReduction="20000"/>
          </a:bodyPr>
          <a:lstStyle/>
          <a:p>
            <a:pPr>
              <a:buFont typeface="Wingdings" panose="05000000000000000000" pitchFamily="2" charset="2"/>
              <a:buChar char="Ø"/>
            </a:pPr>
            <a:endParaRPr lang="en-US" b="1" dirty="0"/>
          </a:p>
          <a:p>
            <a:pPr>
              <a:buFont typeface="Wingdings" panose="05000000000000000000" pitchFamily="2" charset="2"/>
              <a:buChar char="Ø"/>
            </a:pPr>
            <a:r>
              <a:rPr lang="en-US" sz="3100" b="1" dirty="0"/>
              <a:t>When you are happy you increase your productivity by 31% , compared to negative, neutral or stressed</a:t>
            </a:r>
          </a:p>
          <a:p>
            <a:pPr>
              <a:buFont typeface="Wingdings" panose="05000000000000000000" pitchFamily="2" charset="2"/>
              <a:buChar char="Ø"/>
            </a:pPr>
            <a:endParaRPr lang="en-US" sz="3100" dirty="0"/>
          </a:p>
          <a:p>
            <a:pPr>
              <a:buFont typeface="Wingdings" panose="05000000000000000000" pitchFamily="2" charset="2"/>
              <a:buChar char="Ø"/>
            </a:pPr>
            <a:r>
              <a:rPr lang="en-US" sz="3100" b="1" dirty="0">
                <a:solidFill>
                  <a:schemeClr val="bg1"/>
                </a:solidFill>
              </a:rPr>
              <a:t>When you are happy your intelligence rises, your creativity rises, your energy level rises</a:t>
            </a:r>
          </a:p>
          <a:p>
            <a:pPr>
              <a:buFont typeface="Wingdings" panose="05000000000000000000" pitchFamily="2" charset="2"/>
              <a:buChar char="Ø"/>
            </a:pPr>
            <a:endParaRPr lang="en-US" sz="3100" dirty="0"/>
          </a:p>
          <a:p>
            <a:pPr>
              <a:buFont typeface="Wingdings" panose="05000000000000000000" pitchFamily="2" charset="2"/>
              <a:buChar char="Ø"/>
            </a:pPr>
            <a:r>
              <a:rPr lang="en-US" sz="3100" b="1" dirty="0"/>
              <a:t>Depression rates today are ten times higher than they were in 1960.</a:t>
            </a:r>
          </a:p>
          <a:p>
            <a:pPr>
              <a:buFont typeface="Wingdings" panose="05000000000000000000" pitchFamily="2" charset="2"/>
              <a:buChar char="Ø"/>
            </a:pPr>
            <a:endParaRPr lang="en-US" sz="3100" dirty="0"/>
          </a:p>
          <a:p>
            <a:pPr>
              <a:buFont typeface="Wingdings" panose="05000000000000000000" pitchFamily="2" charset="2"/>
              <a:buChar char="Ø"/>
            </a:pPr>
            <a:r>
              <a:rPr lang="en-US" sz="3100" b="1" dirty="0">
                <a:solidFill>
                  <a:schemeClr val="bg1"/>
                </a:solidFill>
              </a:rPr>
              <a:t>Optimistic salespeople outsell their pessimistic counterparts by 56 percent. </a:t>
            </a:r>
          </a:p>
          <a:p>
            <a:pPr marL="0" indent="0">
              <a:buNone/>
            </a:pPr>
            <a:r>
              <a:rPr lang="en-US" sz="3100" b="1" dirty="0"/>
              <a:t>  </a:t>
            </a:r>
            <a:endParaRPr lang="en-US" sz="3100" dirty="0"/>
          </a:p>
          <a:p>
            <a:pPr>
              <a:buFont typeface="Wingdings" panose="05000000000000000000" pitchFamily="2" charset="2"/>
              <a:buChar char="Ø"/>
            </a:pPr>
            <a:r>
              <a:rPr lang="en-US" sz="3100" b="1" dirty="0"/>
              <a:t>Doctors are 19% more accurate when positive.</a:t>
            </a:r>
            <a:endParaRPr lang="en-US" sz="3100" dirty="0"/>
          </a:p>
          <a:p>
            <a:pPr marL="0" indent="0">
              <a:buNone/>
            </a:pPr>
            <a:endParaRPr lang="en-US" sz="3100" b="1" dirty="0"/>
          </a:p>
          <a:p>
            <a:pPr>
              <a:buFont typeface="Wingdings" panose="05000000000000000000" pitchFamily="2" charset="2"/>
              <a:buChar char="Ø"/>
            </a:pPr>
            <a:r>
              <a:rPr lang="en-US" sz="3100" b="1" dirty="0">
                <a:solidFill>
                  <a:schemeClr val="bg1"/>
                </a:solidFill>
              </a:rPr>
              <a:t>Whether you think you can achieve or not  (either way) you’ll prove yourself right!!</a:t>
            </a:r>
          </a:p>
          <a:p>
            <a:pPr marL="0" indent="0">
              <a:buNone/>
            </a:pPr>
            <a:br>
              <a:rPr lang="en-US" sz="3100" b="1" dirty="0"/>
            </a:br>
            <a:endParaRPr lang="en-US" sz="3100" b="1" dirty="0"/>
          </a:p>
        </p:txBody>
      </p:sp>
    </p:spTree>
    <p:extLst>
      <p:ext uri="{BB962C8B-B14F-4D97-AF65-F5344CB8AC3E}">
        <p14:creationId xmlns:p14="http://schemas.microsoft.com/office/powerpoint/2010/main" val="2878733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 calcmode="lin" valueType="num">
                                      <p:cBhvr additive="base">
                                        <p:cTn id="3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624" y="632942"/>
            <a:ext cx="9613861" cy="1080938"/>
          </a:xfrm>
        </p:spPr>
        <p:txBody>
          <a:bodyPr>
            <a:normAutofit/>
          </a:bodyPr>
          <a:lstStyle/>
          <a:p>
            <a:r>
              <a:rPr lang="en-US" dirty="0"/>
              <a:t>Happiness Advantage	</a:t>
            </a:r>
            <a:endParaRPr lang="en-US" sz="1200" dirty="0"/>
          </a:p>
        </p:txBody>
      </p:sp>
      <p:pic>
        <p:nvPicPr>
          <p:cNvPr id="4" name="Online Media 3" title="TEDxBloomington - Shawn Achor - &amp;quot;The Happiness Advantage: Linking Positive Brains to Performance&amp;quot;">
            <a:hlinkClick r:id="" action="ppaction://media"/>
            <a:extLst>
              <a:ext uri="{FF2B5EF4-FFF2-40B4-BE49-F238E27FC236}">
                <a16:creationId xmlns:a16="http://schemas.microsoft.com/office/drawing/2014/main" id="{BB70D5FD-DF54-47CF-BCF4-94958D66CEA5}"/>
              </a:ext>
            </a:extLst>
          </p:cNvPr>
          <p:cNvPicPr>
            <a:picLocks noGrp="1" noRot="1" noChangeAspect="1"/>
          </p:cNvPicPr>
          <p:nvPr>
            <p:ph idx="1"/>
            <a:videoFile r:link="rId1"/>
          </p:nvPr>
        </p:nvPicPr>
        <p:blipFill>
          <a:blip r:embed="rId4"/>
          <a:stretch>
            <a:fillRect/>
          </a:stretch>
        </p:blipFill>
        <p:spPr>
          <a:xfrm>
            <a:off x="1357401" y="1811982"/>
            <a:ext cx="8339642" cy="4691049"/>
          </a:xfrm>
          <a:prstGeom prst="rect">
            <a:avLst/>
          </a:prstGeom>
        </p:spPr>
      </p:pic>
    </p:spTree>
    <p:extLst>
      <p:ext uri="{BB962C8B-B14F-4D97-AF65-F5344CB8AC3E}">
        <p14:creationId xmlns:p14="http://schemas.microsoft.com/office/powerpoint/2010/main" val="23645296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084" y="726427"/>
            <a:ext cx="10515600" cy="1228496"/>
          </a:xfrm>
        </p:spPr>
        <p:txBody>
          <a:bodyPr>
            <a:normAutofit/>
          </a:bodyPr>
          <a:lstStyle/>
          <a:p>
            <a:pPr lvl="0">
              <a:spcBef>
                <a:spcPts val="0"/>
              </a:spcBef>
            </a:pPr>
            <a:r>
              <a:rPr lang="en-US" b="1" dirty="0">
                <a:latin typeface="Arial Black" panose="020B0A04020102020204" pitchFamily="34" charset="0"/>
              </a:rPr>
              <a:t>Summarizer : YOU MATTER! </a:t>
            </a:r>
            <a:br>
              <a:rPr lang="en-US" b="1" dirty="0">
                <a:latin typeface="Arial Black" panose="020B0A04020102020204" pitchFamily="34" charset="0"/>
              </a:rPr>
            </a:br>
            <a:r>
              <a:rPr lang="en-US" b="1" dirty="0">
                <a:latin typeface="Arial Black" panose="020B0A04020102020204" pitchFamily="34" charset="0"/>
              </a:rPr>
              <a:t>What can we do today to help ourselves?</a:t>
            </a:r>
            <a:endParaRPr lang="en-US" b="1" i="1" dirty="0">
              <a:latin typeface="Arial Black" panose="020B0A04020102020204" pitchFamily="34" charset="0"/>
            </a:endParaRPr>
          </a:p>
        </p:txBody>
      </p:sp>
      <p:sp>
        <p:nvSpPr>
          <p:cNvPr id="3" name="Content Placeholder 2"/>
          <p:cNvSpPr>
            <a:spLocks noGrp="1"/>
          </p:cNvSpPr>
          <p:nvPr>
            <p:ph idx="1"/>
          </p:nvPr>
        </p:nvSpPr>
        <p:spPr>
          <a:xfrm>
            <a:off x="363822" y="2136777"/>
            <a:ext cx="10515600" cy="4351338"/>
          </a:xfrm>
        </p:spPr>
        <p:txBody>
          <a:bodyPr>
            <a:normAutofit/>
          </a:bodyPr>
          <a:lstStyle/>
          <a:p>
            <a:pPr marL="0" lvl="0" indent="0">
              <a:spcBef>
                <a:spcPts val="0"/>
              </a:spcBef>
              <a:buSzPts val="2700"/>
              <a:buNone/>
            </a:pPr>
            <a:r>
              <a:rPr lang="en-US" b="1" dirty="0"/>
              <a:t>3 Gratitude’s (share through email, conversation, last 24 hours)</a:t>
            </a:r>
          </a:p>
          <a:p>
            <a:pPr marL="0" lvl="0" indent="0">
              <a:spcBef>
                <a:spcPts val="0"/>
              </a:spcBef>
              <a:buSzPts val="2700"/>
              <a:buNone/>
            </a:pPr>
            <a:endParaRPr lang="en-US" b="1" dirty="0"/>
          </a:p>
          <a:p>
            <a:pPr marL="0" lvl="0" indent="0">
              <a:buSzPts val="2700"/>
              <a:buNone/>
            </a:pPr>
            <a:r>
              <a:rPr lang="en-US" b="1" dirty="0"/>
              <a:t>Journaling (each night focus on positives in last 24 hours)</a:t>
            </a:r>
          </a:p>
          <a:p>
            <a:pPr marL="0" lvl="0" indent="0">
              <a:buSzPts val="2700"/>
              <a:buNone/>
            </a:pPr>
            <a:endParaRPr lang="en-US" b="1" dirty="0"/>
          </a:p>
          <a:p>
            <a:pPr marL="0" lvl="0" indent="0">
              <a:buSzPts val="2700"/>
              <a:buNone/>
            </a:pPr>
            <a:r>
              <a:rPr lang="en-US" b="1" dirty="0"/>
              <a:t>Exercise (consistently, routine)</a:t>
            </a:r>
          </a:p>
          <a:p>
            <a:pPr marL="0" lvl="0" indent="0">
              <a:buSzPts val="2700"/>
              <a:buNone/>
            </a:pPr>
            <a:endParaRPr lang="en-US" b="1" dirty="0"/>
          </a:p>
          <a:p>
            <a:pPr marL="0" lvl="0" indent="0">
              <a:buSzPts val="2700"/>
              <a:buNone/>
            </a:pPr>
            <a:r>
              <a:rPr lang="en-US" b="1" dirty="0"/>
              <a:t>Meditation (15-20 min a day)</a:t>
            </a:r>
          </a:p>
          <a:p>
            <a:pPr marL="0" lvl="0" indent="0">
              <a:buSzPts val="2700"/>
              <a:buNone/>
            </a:pPr>
            <a:endParaRPr lang="en-US" b="1" dirty="0"/>
          </a:p>
          <a:p>
            <a:pPr marL="0" lvl="0" indent="0">
              <a:buSzPts val="2700"/>
              <a:buNone/>
            </a:pPr>
            <a:r>
              <a:rPr lang="en-US" b="1" dirty="0"/>
              <a:t>Random Acts of Kindnes</a:t>
            </a:r>
            <a:r>
              <a:rPr lang="en-US" dirty="0"/>
              <a:t>s </a:t>
            </a:r>
            <a:r>
              <a:rPr lang="en-US" b="1" dirty="0"/>
              <a:t>(email, snickers, thank you cards)</a:t>
            </a:r>
          </a:p>
          <a:p>
            <a:pPr marL="0" indent="0">
              <a:buNone/>
            </a:pPr>
            <a:endParaRPr lang="en-US" dirty="0"/>
          </a:p>
        </p:txBody>
      </p:sp>
    </p:spTree>
    <p:extLst>
      <p:ext uri="{BB962C8B-B14F-4D97-AF65-F5344CB8AC3E}">
        <p14:creationId xmlns:p14="http://schemas.microsoft.com/office/powerpoint/2010/main" val="310965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6CC30-B459-4037-8573-4FF422EC16F2}"/>
              </a:ext>
            </a:extLst>
          </p:cNvPr>
          <p:cNvSpPr>
            <a:spLocks noGrp="1"/>
          </p:cNvSpPr>
          <p:nvPr>
            <p:ph type="title"/>
          </p:nvPr>
        </p:nvSpPr>
        <p:spPr>
          <a:xfrm>
            <a:off x="123730" y="716155"/>
            <a:ext cx="9613861" cy="1080938"/>
          </a:xfrm>
        </p:spPr>
        <p:txBody>
          <a:bodyPr>
            <a:normAutofit fontScale="90000"/>
          </a:bodyPr>
          <a:lstStyle/>
          <a:p>
            <a:r>
              <a:rPr lang="en-US" sz="4400" dirty="0">
                <a:latin typeface="+mn-lt"/>
              </a:rPr>
              <a:t>What can we do today as a community to help each other?</a:t>
            </a:r>
            <a:r>
              <a:rPr lang="en-US" dirty="0">
                <a:latin typeface="Arial Black" panose="020B0A04020102020204" pitchFamily="34" charset="0"/>
              </a:rPr>
              <a:t>	</a:t>
            </a:r>
          </a:p>
        </p:txBody>
      </p:sp>
      <p:sp>
        <p:nvSpPr>
          <p:cNvPr id="3" name="Content Placeholder 2">
            <a:extLst>
              <a:ext uri="{FF2B5EF4-FFF2-40B4-BE49-F238E27FC236}">
                <a16:creationId xmlns:a16="http://schemas.microsoft.com/office/drawing/2014/main" id="{3611B67C-515A-4FFA-A98A-F82F7CC8EB40}"/>
              </a:ext>
            </a:extLst>
          </p:cNvPr>
          <p:cNvSpPr>
            <a:spLocks noGrp="1"/>
          </p:cNvSpPr>
          <p:nvPr>
            <p:ph sz="half" idx="1"/>
          </p:nvPr>
        </p:nvSpPr>
        <p:spPr/>
        <p:txBody>
          <a:bodyPr>
            <a:normAutofit fontScale="32500" lnSpcReduction="20000"/>
          </a:bodyPr>
          <a:lstStyle/>
          <a:p>
            <a:pPr marL="0" indent="0">
              <a:buNone/>
            </a:pPr>
            <a:r>
              <a:rPr lang="en-US" sz="9000" dirty="0"/>
              <a:t>SMILE</a:t>
            </a:r>
          </a:p>
          <a:p>
            <a:pPr lvl="1"/>
            <a:r>
              <a:rPr lang="en-US" sz="9000" dirty="0"/>
              <a:t>Serve</a:t>
            </a:r>
          </a:p>
          <a:p>
            <a:pPr lvl="1"/>
            <a:r>
              <a:rPr lang="en-US" sz="9000" dirty="0"/>
              <a:t>Mentor</a:t>
            </a:r>
          </a:p>
          <a:p>
            <a:pPr lvl="1"/>
            <a:r>
              <a:rPr lang="en-US" sz="9000" dirty="0"/>
              <a:t>Inspire</a:t>
            </a:r>
          </a:p>
          <a:p>
            <a:pPr lvl="1"/>
            <a:r>
              <a:rPr lang="en-US" sz="9000" dirty="0"/>
              <a:t>Love</a:t>
            </a:r>
          </a:p>
          <a:p>
            <a:pPr lvl="1"/>
            <a:r>
              <a:rPr lang="en-US" sz="9000" dirty="0"/>
              <a:t>Encourage</a:t>
            </a:r>
          </a:p>
          <a:p>
            <a:pPr lvl="1"/>
            <a:endParaRPr lang="en-US" dirty="0"/>
          </a:p>
        </p:txBody>
      </p:sp>
      <p:sp>
        <p:nvSpPr>
          <p:cNvPr id="4" name="Content Placeholder 3">
            <a:extLst>
              <a:ext uri="{FF2B5EF4-FFF2-40B4-BE49-F238E27FC236}">
                <a16:creationId xmlns:a16="http://schemas.microsoft.com/office/drawing/2014/main" id="{8FA00ACF-D70A-483C-80F9-1A8D33C91EFF}"/>
              </a:ext>
            </a:extLst>
          </p:cNvPr>
          <p:cNvSpPr>
            <a:spLocks noGrp="1"/>
          </p:cNvSpPr>
          <p:nvPr>
            <p:ph sz="half" idx="2"/>
          </p:nvPr>
        </p:nvSpPr>
        <p:spPr>
          <a:xfrm>
            <a:off x="5560872" y="2187244"/>
            <a:ext cx="5544932" cy="4263432"/>
          </a:xfrm>
        </p:spPr>
        <p:txBody>
          <a:bodyPr>
            <a:normAutofit fontScale="32500" lnSpcReduction="20000"/>
          </a:bodyPr>
          <a:lstStyle/>
          <a:p>
            <a:pPr marL="0" indent="0">
              <a:buNone/>
            </a:pPr>
            <a:r>
              <a:rPr lang="en-US" sz="9000" dirty="0"/>
              <a:t>ESPN</a:t>
            </a:r>
          </a:p>
          <a:p>
            <a:pPr lvl="1"/>
            <a:r>
              <a:rPr lang="en-US" sz="9000" dirty="0"/>
              <a:t>Eye Contact</a:t>
            </a:r>
          </a:p>
          <a:p>
            <a:pPr lvl="1"/>
            <a:r>
              <a:rPr lang="en-US" sz="9000" dirty="0"/>
              <a:t>Smile</a:t>
            </a:r>
          </a:p>
          <a:p>
            <a:pPr lvl="1"/>
            <a:r>
              <a:rPr lang="en-US" sz="9000" dirty="0"/>
              <a:t>Physical Contact (healthy)</a:t>
            </a:r>
          </a:p>
          <a:p>
            <a:pPr lvl="1"/>
            <a:r>
              <a:rPr lang="en-US" sz="9000" dirty="0"/>
              <a:t>Name </a:t>
            </a:r>
          </a:p>
          <a:p>
            <a:pPr lvl="1"/>
            <a:endParaRPr lang="en-US" sz="9000" dirty="0"/>
          </a:p>
          <a:p>
            <a:pPr lvl="1"/>
            <a:endParaRPr lang="en-US" sz="9000" dirty="0"/>
          </a:p>
          <a:p>
            <a:pPr marL="0" indent="0">
              <a:buNone/>
            </a:pPr>
            <a:r>
              <a:rPr lang="en-US" sz="9000" dirty="0"/>
              <a:t>5/10 Rule</a:t>
            </a:r>
          </a:p>
          <a:p>
            <a:pPr lvl="1"/>
            <a:r>
              <a:rPr lang="en-US" sz="9000" dirty="0"/>
              <a:t>5 Feet – Say HELLO</a:t>
            </a:r>
          </a:p>
          <a:p>
            <a:pPr lvl="1"/>
            <a:r>
              <a:rPr lang="en-US" sz="9000" dirty="0"/>
              <a:t>10 Feet -  Smile</a:t>
            </a:r>
          </a:p>
          <a:p>
            <a:pPr lvl="1"/>
            <a:endParaRPr lang="en-US" dirty="0"/>
          </a:p>
          <a:p>
            <a:endParaRPr lang="en-US" dirty="0"/>
          </a:p>
        </p:txBody>
      </p:sp>
      <p:pic>
        <p:nvPicPr>
          <p:cNvPr id="5" name="Picture 4">
            <a:extLst>
              <a:ext uri="{FF2B5EF4-FFF2-40B4-BE49-F238E27FC236}">
                <a16:creationId xmlns:a16="http://schemas.microsoft.com/office/drawing/2014/main" id="{3AC4F1DB-2CF0-4A34-A1FC-A510018CCA5F}"/>
              </a:ext>
            </a:extLst>
          </p:cNvPr>
          <p:cNvPicPr>
            <a:picLocks noChangeAspect="1"/>
          </p:cNvPicPr>
          <p:nvPr/>
        </p:nvPicPr>
        <p:blipFill>
          <a:blip r:embed="rId3"/>
          <a:stretch>
            <a:fillRect/>
          </a:stretch>
        </p:blipFill>
        <p:spPr>
          <a:xfrm>
            <a:off x="9612825" y="3847652"/>
            <a:ext cx="2294193" cy="2294193"/>
          </a:xfrm>
          <a:prstGeom prst="rect">
            <a:avLst/>
          </a:prstGeom>
        </p:spPr>
      </p:pic>
      <p:pic>
        <p:nvPicPr>
          <p:cNvPr id="6" name="Picture 5">
            <a:extLst>
              <a:ext uri="{FF2B5EF4-FFF2-40B4-BE49-F238E27FC236}">
                <a16:creationId xmlns:a16="http://schemas.microsoft.com/office/drawing/2014/main" id="{EB07811E-B746-41ED-8B2B-684B0ABFA6F1}"/>
              </a:ext>
            </a:extLst>
          </p:cNvPr>
          <p:cNvPicPr>
            <a:picLocks noChangeAspect="1"/>
          </p:cNvPicPr>
          <p:nvPr/>
        </p:nvPicPr>
        <p:blipFill>
          <a:blip r:embed="rId4"/>
          <a:stretch>
            <a:fillRect/>
          </a:stretch>
        </p:blipFill>
        <p:spPr>
          <a:xfrm>
            <a:off x="2582504" y="4570580"/>
            <a:ext cx="2031244" cy="2031244"/>
          </a:xfrm>
          <a:prstGeom prst="rect">
            <a:avLst/>
          </a:prstGeom>
        </p:spPr>
      </p:pic>
      <p:pic>
        <p:nvPicPr>
          <p:cNvPr id="7" name="Picture 6">
            <a:extLst>
              <a:ext uri="{FF2B5EF4-FFF2-40B4-BE49-F238E27FC236}">
                <a16:creationId xmlns:a16="http://schemas.microsoft.com/office/drawing/2014/main" id="{F43D3BFD-A6E0-41E3-8A57-07F97E0B7EBE}"/>
              </a:ext>
            </a:extLst>
          </p:cNvPr>
          <p:cNvPicPr>
            <a:picLocks noChangeAspect="1"/>
          </p:cNvPicPr>
          <p:nvPr/>
        </p:nvPicPr>
        <p:blipFill>
          <a:blip r:embed="rId5"/>
          <a:stretch>
            <a:fillRect/>
          </a:stretch>
        </p:blipFill>
        <p:spPr>
          <a:xfrm>
            <a:off x="9958068" y="-1"/>
            <a:ext cx="2233932" cy="2090057"/>
          </a:xfrm>
          <a:prstGeom prst="rect">
            <a:avLst/>
          </a:prstGeom>
        </p:spPr>
      </p:pic>
    </p:spTree>
    <p:extLst>
      <p:ext uri="{BB962C8B-B14F-4D97-AF65-F5344CB8AC3E}">
        <p14:creationId xmlns:p14="http://schemas.microsoft.com/office/powerpoint/2010/main" val="172067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 calcmode="lin" valueType="num">
                                      <p:cBhvr additive="base">
                                        <p:cTn id="3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 calcmode="lin" valueType="num">
                                      <p:cBhvr additive="base">
                                        <p:cTn id="3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 calcmode="lin" valueType="num">
                                      <p:cBhvr additive="base">
                                        <p:cTn id="4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
                                            <p:txEl>
                                              <p:pRg st="3" end="3"/>
                                            </p:txEl>
                                          </p:spTgt>
                                        </p:tgtEl>
                                        <p:attrNameLst>
                                          <p:attrName>style.visibility</p:attrName>
                                        </p:attrNameLst>
                                      </p:cBhvr>
                                      <p:to>
                                        <p:strVal val="visible"/>
                                      </p:to>
                                    </p:set>
                                    <p:anim calcmode="lin" valueType="num">
                                      <p:cBhvr additive="base">
                                        <p:cTn id="4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 calcmode="lin" valueType="num">
                                      <p:cBhvr additive="base">
                                        <p:cTn id="4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
                                            <p:txEl>
                                              <p:pRg st="7" end="7"/>
                                            </p:txEl>
                                          </p:spTgt>
                                        </p:tgtEl>
                                        <p:attrNameLst>
                                          <p:attrName>style.visibility</p:attrName>
                                        </p:attrNameLst>
                                      </p:cBhvr>
                                      <p:to>
                                        <p:strVal val="visible"/>
                                      </p:to>
                                    </p:set>
                                    <p:anim calcmode="lin" valueType="num">
                                      <p:cBhvr additive="base">
                                        <p:cTn id="55"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7" end="7"/>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4">
                                            <p:txEl>
                                              <p:pRg st="8" end="8"/>
                                            </p:txEl>
                                          </p:spTgt>
                                        </p:tgtEl>
                                        <p:attrNameLst>
                                          <p:attrName>style.visibility</p:attrName>
                                        </p:attrNameLst>
                                      </p:cBhvr>
                                      <p:to>
                                        <p:strVal val="visible"/>
                                      </p:to>
                                    </p:set>
                                    <p:anim calcmode="lin" valueType="num">
                                      <p:cBhvr additive="base">
                                        <p:cTn id="59"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8" end="8"/>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4">
                                            <p:txEl>
                                              <p:pRg st="9" end="9"/>
                                            </p:txEl>
                                          </p:spTgt>
                                        </p:tgtEl>
                                        <p:attrNameLst>
                                          <p:attrName>style.visibility</p:attrName>
                                        </p:attrNameLst>
                                      </p:cBhvr>
                                      <p:to>
                                        <p:strVal val="visible"/>
                                      </p:to>
                                    </p:set>
                                    <p:anim calcmode="lin" valueType="num">
                                      <p:cBhvr additive="base">
                                        <p:cTn id="63"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JOTD (Joke of The Day!)</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734513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t>PHYSICAL HEALTH</a:t>
            </a:r>
          </a:p>
        </p:txBody>
      </p:sp>
      <p:sp>
        <p:nvSpPr>
          <p:cNvPr id="3" name="Content Placeholder 2"/>
          <p:cNvSpPr>
            <a:spLocks noGrp="1"/>
          </p:cNvSpPr>
          <p:nvPr>
            <p:ph idx="1"/>
          </p:nvPr>
        </p:nvSpPr>
        <p:spPr>
          <a:xfrm>
            <a:off x="373713" y="1691839"/>
            <a:ext cx="5774220" cy="4351338"/>
          </a:xfrm>
        </p:spPr>
        <p:txBody>
          <a:bodyPr>
            <a:normAutofit/>
          </a:bodyPr>
          <a:lstStyle/>
          <a:p>
            <a:pPr lvl="1"/>
            <a:endParaRPr lang="en-US" b="1" dirty="0"/>
          </a:p>
          <a:p>
            <a:pPr lvl="1"/>
            <a:endParaRPr lang="en-US" b="1" dirty="0"/>
          </a:p>
          <a:p>
            <a:pPr marL="457200" lvl="1" indent="0">
              <a:buNone/>
            </a:pPr>
            <a:r>
              <a:rPr lang="en-US" sz="2800" b="1" dirty="0"/>
              <a:t>THE WELL-BEING OF THE BODY AND PROPER FUNCTIONING OF THE ORGANISM</a:t>
            </a:r>
          </a:p>
          <a:p>
            <a:pPr marL="457200" lvl="1" indent="0">
              <a:buNone/>
            </a:pPr>
            <a:endParaRPr lang="en-US" sz="2800" b="1" dirty="0"/>
          </a:p>
          <a:p>
            <a:pPr marL="457200" lvl="1" indent="0">
              <a:buNone/>
            </a:pPr>
            <a:r>
              <a:rPr lang="en-US" sz="2800" b="1" dirty="0"/>
              <a:t>Yearly doctor visits and dental </a:t>
            </a:r>
            <a:r>
              <a:rPr lang="en-US" sz="2800" b="1" dirty="0" err="1"/>
              <a:t>vists</a:t>
            </a:r>
            <a:endParaRPr lang="en-US" sz="2800" b="1" dirty="0"/>
          </a:p>
          <a:p>
            <a:pPr marL="457200" lvl="1" indent="0">
              <a:buNone/>
            </a:pPr>
            <a:endParaRPr lang="en-US" sz="2800" b="1" dirty="0"/>
          </a:p>
          <a:p>
            <a:pPr marL="457200" lvl="1" indent="0">
              <a:buNone/>
            </a:pPr>
            <a:r>
              <a:rPr lang="en-US" sz="2800" b="1" dirty="0"/>
              <a:t>Eating properly</a:t>
            </a:r>
          </a:p>
        </p:txBody>
      </p:sp>
      <p:pic>
        <p:nvPicPr>
          <p:cNvPr id="5122" name="Picture 2" descr="The Wellness Wiki [licensed for non-commercial use only] / Grade 2 heart  health resources">
            <a:extLst>
              <a:ext uri="{FF2B5EF4-FFF2-40B4-BE49-F238E27FC236}">
                <a16:creationId xmlns:a16="http://schemas.microsoft.com/office/drawing/2014/main" id="{268CBF56-1DE3-4EBB-A8E9-8F94A3EA77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728" y="2510615"/>
            <a:ext cx="3750244" cy="3252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329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A453-727C-43A6-80CA-635DA2D61BC7}"/>
              </a:ext>
            </a:extLst>
          </p:cNvPr>
          <p:cNvSpPr>
            <a:spLocks noGrp="1"/>
          </p:cNvSpPr>
          <p:nvPr>
            <p:ph type="title"/>
          </p:nvPr>
        </p:nvSpPr>
        <p:spPr>
          <a:xfrm>
            <a:off x="0" y="774249"/>
            <a:ext cx="9613861" cy="1080938"/>
          </a:xfrm>
        </p:spPr>
        <p:txBody>
          <a:bodyPr>
            <a:normAutofit/>
          </a:bodyPr>
          <a:lstStyle/>
          <a:p>
            <a:r>
              <a:rPr lang="en-US" sz="4400" b="1" dirty="0"/>
              <a:t>COUPLE TIPS </a:t>
            </a:r>
          </a:p>
        </p:txBody>
      </p:sp>
      <p:sp>
        <p:nvSpPr>
          <p:cNvPr id="3" name="Content Placeholder 2">
            <a:extLst>
              <a:ext uri="{FF2B5EF4-FFF2-40B4-BE49-F238E27FC236}">
                <a16:creationId xmlns:a16="http://schemas.microsoft.com/office/drawing/2014/main" id="{25434041-9882-4D98-B00D-E7838330AA88}"/>
              </a:ext>
            </a:extLst>
          </p:cNvPr>
          <p:cNvSpPr>
            <a:spLocks noGrp="1"/>
          </p:cNvSpPr>
          <p:nvPr>
            <p:ph idx="1"/>
          </p:nvPr>
        </p:nvSpPr>
        <p:spPr>
          <a:xfrm>
            <a:off x="373439" y="2094736"/>
            <a:ext cx="10043527" cy="4351338"/>
          </a:xfrm>
        </p:spPr>
        <p:txBody>
          <a:bodyPr>
            <a:normAutofit lnSpcReduction="10000"/>
          </a:bodyPr>
          <a:lstStyle/>
          <a:p>
            <a:endParaRPr lang="en-US" dirty="0"/>
          </a:p>
          <a:p>
            <a:r>
              <a:rPr lang="en-US" b="1" dirty="0"/>
              <a:t>PHYSICAL EXERCISE </a:t>
            </a:r>
          </a:p>
          <a:p>
            <a:pPr marL="0" indent="0">
              <a:buNone/>
            </a:pPr>
            <a:r>
              <a:rPr lang="en-US" b="1" dirty="0"/>
              <a:t>	IMPROVE MOOD</a:t>
            </a:r>
          </a:p>
          <a:p>
            <a:pPr marL="0" indent="0">
              <a:buNone/>
            </a:pPr>
            <a:r>
              <a:rPr lang="en-US" b="1" dirty="0"/>
              <a:t> 	REDUCE ANXIETY </a:t>
            </a:r>
          </a:p>
          <a:p>
            <a:pPr marL="0" indent="0">
              <a:buNone/>
            </a:pPr>
            <a:r>
              <a:rPr lang="en-US" b="1" dirty="0"/>
              <a:t>	NORMALIZE SLEEP PATTERNS</a:t>
            </a:r>
            <a:endParaRPr lang="en-US" dirty="0"/>
          </a:p>
          <a:p>
            <a:pPr marL="0" indent="0">
              <a:buNone/>
            </a:pPr>
            <a:endParaRPr lang="en-US" dirty="0"/>
          </a:p>
          <a:p>
            <a:r>
              <a:rPr lang="en-US" b="1" dirty="0"/>
              <a:t>MINDFUL MEDITATION </a:t>
            </a:r>
          </a:p>
          <a:p>
            <a:r>
              <a:rPr lang="en-US" b="1" dirty="0"/>
              <a:t>WORKOUT APPS</a:t>
            </a:r>
          </a:p>
          <a:p>
            <a:r>
              <a:rPr lang="en-US" b="1" dirty="0"/>
              <a:t>LEVELS OF EXCERCISE</a:t>
            </a:r>
          </a:p>
          <a:p>
            <a:r>
              <a:rPr lang="en-US" b="1" dirty="0"/>
              <a:t>PLAY</a:t>
            </a:r>
          </a:p>
          <a:p>
            <a:endParaRPr lang="en-US" dirty="0"/>
          </a:p>
          <a:p>
            <a:endParaRPr lang="en-US" dirty="0"/>
          </a:p>
          <a:p>
            <a:endParaRPr lang="en-US" dirty="0"/>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26627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 calcmode="lin" valueType="num">
                                      <p:cBhvr additive="base">
                                        <p:cTn id="3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Energizer</a:t>
            </a:r>
            <a:r>
              <a:rPr lang="en-US" dirty="0"/>
              <a:t>	</a:t>
            </a:r>
          </a:p>
        </p:txBody>
      </p:sp>
      <p:sp>
        <p:nvSpPr>
          <p:cNvPr id="3" name="Content Placeholder 2"/>
          <p:cNvSpPr>
            <a:spLocks noGrp="1"/>
          </p:cNvSpPr>
          <p:nvPr>
            <p:ph idx="1"/>
          </p:nvPr>
        </p:nvSpPr>
        <p:spPr>
          <a:xfrm>
            <a:off x="470114" y="2210748"/>
            <a:ext cx="10954631" cy="4200561"/>
          </a:xfrm>
        </p:spPr>
        <p:txBody>
          <a:bodyPr>
            <a:normAutofit fontScale="77500" lnSpcReduction="20000"/>
          </a:bodyPr>
          <a:lstStyle/>
          <a:p>
            <a:r>
              <a:rPr lang="en-US" sz="5900" dirty="0"/>
              <a:t>Share out with table what you know about exercise and its benefits.</a:t>
            </a:r>
          </a:p>
          <a:p>
            <a:endParaRPr lang="en-US" sz="5900" dirty="0"/>
          </a:p>
          <a:p>
            <a:r>
              <a:rPr lang="en-US" sz="5900" dirty="0"/>
              <a:t>What does exercise look like for you? </a:t>
            </a:r>
          </a:p>
          <a:p>
            <a:pPr marL="0" indent="0">
              <a:buNone/>
            </a:pPr>
            <a:endParaRPr lang="en-US" sz="4100" dirty="0"/>
          </a:p>
          <a:p>
            <a:pPr marL="0" lvl="0" indent="0">
              <a:spcBef>
                <a:spcPts val="0"/>
              </a:spcBef>
              <a:buClr>
                <a:schemeClr val="dk1"/>
              </a:buClr>
              <a:buSzPts val="1100"/>
              <a:buNone/>
            </a:pPr>
            <a:r>
              <a:rPr lang="en-US" sz="4100" b="1" dirty="0"/>
              <a:t>“Your problems adjust to their true level of importance after a hard workout and good night of sleep” James Clear (Atomic Habits)</a:t>
            </a:r>
            <a:endParaRPr lang="en-US" sz="4100" dirty="0"/>
          </a:p>
          <a:p>
            <a:pPr marL="0" indent="0">
              <a:buNone/>
            </a:pPr>
            <a:endParaRPr lang="en-US" dirty="0"/>
          </a:p>
        </p:txBody>
      </p:sp>
    </p:spTree>
    <p:extLst>
      <p:ext uri="{BB962C8B-B14F-4D97-AF65-F5344CB8AC3E}">
        <p14:creationId xmlns:p14="http://schemas.microsoft.com/office/powerpoint/2010/main" val="120037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Overall Wellness</a:t>
            </a:r>
          </a:p>
        </p:txBody>
      </p:sp>
      <p:pic>
        <p:nvPicPr>
          <p:cNvPr id="4" name="Content Placeholder 3"/>
          <p:cNvPicPr>
            <a:picLocks noGrp="1" noChangeAspect="1"/>
          </p:cNvPicPr>
          <p:nvPr>
            <p:ph idx="1"/>
          </p:nvPr>
        </p:nvPicPr>
        <p:blipFill>
          <a:blip r:embed="rId3"/>
          <a:stretch>
            <a:fillRect/>
          </a:stretch>
        </p:blipFill>
        <p:spPr>
          <a:xfrm>
            <a:off x="1534512" y="2500844"/>
            <a:ext cx="8313682" cy="3603928"/>
          </a:xfrm>
          <a:prstGeom prst="rect">
            <a:avLst/>
          </a:prstGeom>
        </p:spPr>
      </p:pic>
    </p:spTree>
    <p:extLst>
      <p:ext uri="{BB962C8B-B14F-4D97-AF65-F5344CB8AC3E}">
        <p14:creationId xmlns:p14="http://schemas.microsoft.com/office/powerpoint/2010/main" val="371472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6153B-697B-478C-BAD8-479E1EB34327}"/>
              </a:ext>
            </a:extLst>
          </p:cNvPr>
          <p:cNvSpPr>
            <a:spLocks noGrp="1"/>
          </p:cNvSpPr>
          <p:nvPr>
            <p:ph type="title"/>
          </p:nvPr>
        </p:nvSpPr>
        <p:spPr>
          <a:xfrm>
            <a:off x="342863" y="712384"/>
            <a:ext cx="9613861" cy="1080938"/>
          </a:xfrm>
        </p:spPr>
        <p:txBody>
          <a:bodyPr/>
          <a:lstStyle/>
          <a:p>
            <a:r>
              <a:rPr lang="en-US" dirty="0"/>
              <a:t>LIES WE TELL OURSELVES</a:t>
            </a:r>
          </a:p>
        </p:txBody>
      </p:sp>
      <p:pic>
        <p:nvPicPr>
          <p:cNvPr id="3" name="Picture 2">
            <a:extLst>
              <a:ext uri="{FF2B5EF4-FFF2-40B4-BE49-F238E27FC236}">
                <a16:creationId xmlns:a16="http://schemas.microsoft.com/office/drawing/2014/main" id="{38A54D1E-A012-48CF-837E-E547DEC82AB7}"/>
              </a:ext>
            </a:extLst>
          </p:cNvPr>
          <p:cNvPicPr>
            <a:picLocks noChangeAspect="1"/>
          </p:cNvPicPr>
          <p:nvPr/>
        </p:nvPicPr>
        <p:blipFill>
          <a:blip r:embed="rId2"/>
          <a:stretch>
            <a:fillRect/>
          </a:stretch>
        </p:blipFill>
        <p:spPr>
          <a:xfrm>
            <a:off x="5139766" y="1165996"/>
            <a:ext cx="6860770" cy="5779523"/>
          </a:xfrm>
          <a:prstGeom prst="rect">
            <a:avLst/>
          </a:prstGeom>
        </p:spPr>
      </p:pic>
      <p:pic>
        <p:nvPicPr>
          <p:cNvPr id="4" name="Picture 3">
            <a:extLst>
              <a:ext uri="{FF2B5EF4-FFF2-40B4-BE49-F238E27FC236}">
                <a16:creationId xmlns:a16="http://schemas.microsoft.com/office/drawing/2014/main" id="{F85F2AD8-1370-4C63-9AA5-F637427C276F}"/>
              </a:ext>
            </a:extLst>
          </p:cNvPr>
          <p:cNvPicPr>
            <a:picLocks noChangeAspect="1"/>
          </p:cNvPicPr>
          <p:nvPr/>
        </p:nvPicPr>
        <p:blipFill>
          <a:blip r:embed="rId3"/>
          <a:stretch>
            <a:fillRect/>
          </a:stretch>
        </p:blipFill>
        <p:spPr>
          <a:xfrm>
            <a:off x="66241" y="1440329"/>
            <a:ext cx="4991000" cy="5978693"/>
          </a:xfrm>
          <a:prstGeom prst="rect">
            <a:avLst/>
          </a:prstGeom>
        </p:spPr>
      </p:pic>
      <p:pic>
        <p:nvPicPr>
          <p:cNvPr id="5" name="Picture 4">
            <a:extLst>
              <a:ext uri="{FF2B5EF4-FFF2-40B4-BE49-F238E27FC236}">
                <a16:creationId xmlns:a16="http://schemas.microsoft.com/office/drawing/2014/main" id="{4DEA54BA-D157-4106-81A4-B85AEE2658DE}"/>
              </a:ext>
            </a:extLst>
          </p:cNvPr>
          <p:cNvPicPr>
            <a:picLocks noChangeAspect="1"/>
          </p:cNvPicPr>
          <p:nvPr/>
        </p:nvPicPr>
        <p:blipFill>
          <a:blip r:embed="rId4"/>
          <a:stretch>
            <a:fillRect/>
          </a:stretch>
        </p:blipFill>
        <p:spPr>
          <a:xfrm>
            <a:off x="357638" y="1440329"/>
            <a:ext cx="7148755" cy="4705287"/>
          </a:xfrm>
          <a:prstGeom prst="rect">
            <a:avLst/>
          </a:prstGeom>
        </p:spPr>
      </p:pic>
      <p:pic>
        <p:nvPicPr>
          <p:cNvPr id="6" name="Picture 5">
            <a:extLst>
              <a:ext uri="{FF2B5EF4-FFF2-40B4-BE49-F238E27FC236}">
                <a16:creationId xmlns:a16="http://schemas.microsoft.com/office/drawing/2014/main" id="{97A663B7-AD16-4583-8CF8-C7FDC598D431}"/>
              </a:ext>
            </a:extLst>
          </p:cNvPr>
          <p:cNvPicPr>
            <a:picLocks noChangeAspect="1"/>
          </p:cNvPicPr>
          <p:nvPr/>
        </p:nvPicPr>
        <p:blipFill>
          <a:blip r:embed="rId5"/>
          <a:stretch>
            <a:fillRect/>
          </a:stretch>
        </p:blipFill>
        <p:spPr>
          <a:xfrm>
            <a:off x="4846918" y="326362"/>
            <a:ext cx="7002219" cy="7016868"/>
          </a:xfrm>
          <a:prstGeom prst="rect">
            <a:avLst/>
          </a:prstGeom>
        </p:spPr>
      </p:pic>
    </p:spTree>
    <p:extLst>
      <p:ext uri="{BB962C8B-B14F-4D97-AF65-F5344CB8AC3E}">
        <p14:creationId xmlns:p14="http://schemas.microsoft.com/office/powerpoint/2010/main" val="324669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E72E5-A877-F299-8795-37ED45379832}"/>
              </a:ext>
            </a:extLst>
          </p:cNvPr>
          <p:cNvSpPr/>
          <p:nvPr/>
        </p:nvSpPr>
        <p:spPr>
          <a:xfrm>
            <a:off x="3233" y="3232"/>
            <a:ext cx="12191999" cy="1175287"/>
          </a:xfrm>
          <a:prstGeom prst="rect">
            <a:avLst/>
          </a:prstGeom>
          <a:solidFill>
            <a:srgbClr val="219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45D3DDF-50E3-1C31-416A-635EF462511C}"/>
              </a:ext>
            </a:extLst>
          </p:cNvPr>
          <p:cNvSpPr txBox="1">
            <a:spLocks/>
          </p:cNvSpPr>
          <p:nvPr/>
        </p:nvSpPr>
        <p:spPr>
          <a:xfrm>
            <a:off x="373231" y="46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Calibri"/>
                <a:ea typeface="Calibri"/>
                <a:cs typeface="Calibri"/>
              </a:rPr>
              <a:t>MOBILE MEDICAL UNITS &amp; PANTRIES</a:t>
            </a:r>
          </a:p>
        </p:txBody>
      </p:sp>
      <p:pic>
        <p:nvPicPr>
          <p:cNvPr id="5" name="Picture 4" descr="A group of food on a black background&#10;&#10;Description automatically generated">
            <a:extLst>
              <a:ext uri="{FF2B5EF4-FFF2-40B4-BE49-F238E27FC236}">
                <a16:creationId xmlns:a16="http://schemas.microsoft.com/office/drawing/2014/main" id="{FA48B94C-1D65-2BAB-A80D-BF961C54F801}"/>
              </a:ext>
            </a:extLst>
          </p:cNvPr>
          <p:cNvPicPr>
            <a:picLocks noChangeAspect="1"/>
          </p:cNvPicPr>
          <p:nvPr/>
        </p:nvPicPr>
        <p:blipFill>
          <a:blip r:embed="rId3"/>
          <a:stretch>
            <a:fillRect/>
          </a:stretch>
        </p:blipFill>
        <p:spPr>
          <a:xfrm flipH="1">
            <a:off x="8317423" y="5017575"/>
            <a:ext cx="3771255" cy="1885628"/>
          </a:xfrm>
          <a:prstGeom prst="rect">
            <a:avLst/>
          </a:prstGeom>
        </p:spPr>
      </p:pic>
      <p:pic>
        <p:nvPicPr>
          <p:cNvPr id="3" name="Picture 2" descr="Saint Alphonsus Mobile Health Clinic earns 2018 Community Health Award | Health | idahopress.com">
            <a:extLst>
              <a:ext uri="{FF2B5EF4-FFF2-40B4-BE49-F238E27FC236}">
                <a16:creationId xmlns:a16="http://schemas.microsoft.com/office/drawing/2014/main" id="{D332ADB9-8916-D8D8-36AC-0A0E4DE5504A}"/>
              </a:ext>
            </a:extLst>
          </p:cNvPr>
          <p:cNvPicPr>
            <a:picLocks noChangeAspect="1"/>
          </p:cNvPicPr>
          <p:nvPr/>
        </p:nvPicPr>
        <p:blipFill>
          <a:blip r:embed="rId4"/>
          <a:stretch>
            <a:fillRect/>
          </a:stretch>
        </p:blipFill>
        <p:spPr>
          <a:xfrm>
            <a:off x="371104" y="1880692"/>
            <a:ext cx="7501247" cy="3680485"/>
          </a:xfrm>
          <a:prstGeom prst="rect">
            <a:avLst/>
          </a:prstGeom>
        </p:spPr>
      </p:pic>
    </p:spTree>
    <p:extLst>
      <p:ext uri="{BB962C8B-B14F-4D97-AF65-F5344CB8AC3E}">
        <p14:creationId xmlns:p14="http://schemas.microsoft.com/office/powerpoint/2010/main" val="341193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0B20B-1399-4E27-A71D-63667EB6C3C7}"/>
              </a:ext>
            </a:extLst>
          </p:cNvPr>
          <p:cNvSpPr>
            <a:spLocks noGrp="1"/>
          </p:cNvSpPr>
          <p:nvPr>
            <p:ph type="title"/>
          </p:nvPr>
        </p:nvSpPr>
        <p:spPr>
          <a:xfrm>
            <a:off x="-190388" y="682953"/>
            <a:ext cx="9613861" cy="1080938"/>
          </a:xfrm>
        </p:spPr>
        <p:txBody>
          <a:bodyPr>
            <a:normAutofit/>
          </a:bodyPr>
          <a:lstStyle/>
          <a:p>
            <a:pPr algn="ctr"/>
            <a:r>
              <a:rPr lang="en-US" sz="4400" b="1" i="1" dirty="0">
                <a:effectLst>
                  <a:outerShdw blurRad="38100" dist="38100" dir="2700000" algn="tl">
                    <a:srgbClr val="000000">
                      <a:alpha val="43137"/>
                    </a:srgbClr>
                  </a:outerShdw>
                </a:effectLst>
              </a:rPr>
              <a:t>FOCUS ON POSITIVE MOMENTS</a:t>
            </a:r>
          </a:p>
        </p:txBody>
      </p:sp>
      <p:sp>
        <p:nvSpPr>
          <p:cNvPr id="4" name="Content Placeholder 3">
            <a:extLst>
              <a:ext uri="{FF2B5EF4-FFF2-40B4-BE49-F238E27FC236}">
                <a16:creationId xmlns:a16="http://schemas.microsoft.com/office/drawing/2014/main" id="{12C2A228-EBC6-484B-A9A4-7CA025644677}"/>
              </a:ext>
            </a:extLst>
          </p:cNvPr>
          <p:cNvSpPr>
            <a:spLocks noGrp="1"/>
          </p:cNvSpPr>
          <p:nvPr>
            <p:ph idx="1"/>
          </p:nvPr>
        </p:nvSpPr>
        <p:spPr>
          <a:xfrm>
            <a:off x="262124" y="2432961"/>
            <a:ext cx="5833876" cy="2868381"/>
          </a:xfrm>
        </p:spPr>
        <p:txBody>
          <a:bodyPr>
            <a:normAutofit lnSpcReduction="10000"/>
          </a:bodyPr>
          <a:lstStyle/>
          <a:p>
            <a:pPr marL="0" indent="0">
              <a:buNone/>
            </a:pPr>
            <a:r>
              <a:rPr lang="en-US" sz="3600" b="1" i="0" dirty="0">
                <a:solidFill>
                  <a:srgbClr val="161616"/>
                </a:solidFill>
                <a:effectLst/>
                <a:latin typeface="Montserrat"/>
              </a:rPr>
              <a:t>“You are the one who calls the law of attraction into action, and you do it through your thoughts.” – Rhonda Byrne</a:t>
            </a:r>
          </a:p>
          <a:p>
            <a:endParaRPr lang="en-US" dirty="0"/>
          </a:p>
        </p:txBody>
      </p:sp>
      <p:pic>
        <p:nvPicPr>
          <p:cNvPr id="11266" name="Picture 2" descr="Think Positive. Chart With Keywords And Icons On Yellow Background Royalty  Free Cliparts, Vectors, And Stock Illustration. Image 57571834.">
            <a:extLst>
              <a:ext uri="{FF2B5EF4-FFF2-40B4-BE49-F238E27FC236}">
                <a16:creationId xmlns:a16="http://schemas.microsoft.com/office/drawing/2014/main" id="{6963005E-7F6F-4D71-B385-B41F2729E2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7760" y="2432961"/>
            <a:ext cx="5233689" cy="4005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1586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39201"/>
            <a:ext cx="9613861" cy="1080938"/>
          </a:xfrm>
        </p:spPr>
        <p:txBody>
          <a:bodyPr>
            <a:normAutofit/>
          </a:bodyPr>
          <a:lstStyle/>
          <a:p>
            <a:pPr algn="ctr"/>
            <a:r>
              <a:rPr lang="en-US" b="1" i="1" dirty="0">
                <a:effectLst>
                  <a:outerShdw blurRad="38100" dist="38100" dir="2700000" algn="tl">
                    <a:srgbClr val="000000">
                      <a:alpha val="43137"/>
                    </a:srgbClr>
                  </a:outerShdw>
                </a:effectLst>
              </a:rPr>
              <a:t>SURROUND YOURSELF WITH SUPPORTIVE PEOPLE</a:t>
            </a:r>
          </a:p>
        </p:txBody>
      </p:sp>
      <p:pic>
        <p:nvPicPr>
          <p:cNvPr id="12290" name="Picture 2" descr="Are the people in your life really supportive? | KEYE">
            <a:extLst>
              <a:ext uri="{FF2B5EF4-FFF2-40B4-BE49-F238E27FC236}">
                <a16:creationId xmlns:a16="http://schemas.microsoft.com/office/drawing/2014/main" id="{FDDE947D-0F30-4FF2-963C-64C09F457C0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133694" y="2505909"/>
            <a:ext cx="6405196" cy="35988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2D87D39-8793-42B0-8D66-091857F2964E}"/>
              </a:ext>
            </a:extLst>
          </p:cNvPr>
          <p:cNvSpPr txBox="1"/>
          <p:nvPr/>
        </p:nvSpPr>
        <p:spPr>
          <a:xfrm>
            <a:off x="496647" y="2871586"/>
            <a:ext cx="4143736"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a:ea typeface="+mn-ea"/>
                <a:cs typeface="+mn-cs"/>
              </a:rPr>
              <a:t>BETTER COPING SKILLS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a:ea typeface="+mn-ea"/>
                <a:cs typeface="+mn-cs"/>
              </a:rPr>
              <a:t>LONGER LIFE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a:ea typeface="+mn-ea"/>
                <a:cs typeface="+mn-cs"/>
              </a:rPr>
              <a:t>REDUCED DEPRESSION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a:ea typeface="+mn-ea"/>
                <a:cs typeface="+mn-cs"/>
              </a:rPr>
              <a:t>SEEN/HEARD/VALUED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904684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30" y="1000518"/>
            <a:ext cx="9613861" cy="1080938"/>
          </a:xfrm>
        </p:spPr>
        <p:txBody>
          <a:bodyPr>
            <a:normAutofit fontScale="90000"/>
          </a:bodyPr>
          <a:lstStyle/>
          <a:p>
            <a:r>
              <a:rPr lang="en-US" b="1" i="1" dirty="0">
                <a:effectLst>
                  <a:outerShdw blurRad="38100" dist="38100" dir="2700000" algn="tl">
                    <a:srgbClr val="000000">
                      <a:alpha val="43137"/>
                    </a:srgbClr>
                  </a:outerShdw>
                </a:effectLst>
              </a:rPr>
              <a:t>TAKE TIME FOR YOURSELF DAILY</a:t>
            </a:r>
            <a:br>
              <a:rPr lang="en-US" b="1" i="1" dirty="0">
                <a:effectLst>
                  <a:outerShdw blurRad="38100" dist="38100" dir="2700000" algn="tl">
                    <a:srgbClr val="000000">
                      <a:alpha val="43137"/>
                    </a:srgbClr>
                  </a:outerShdw>
                </a:effectLst>
              </a:rPr>
            </a:br>
            <a:r>
              <a:rPr lang="en-US" sz="2700" b="1" dirty="0"/>
              <a:t>“It is so easy to overestimate the importance of a defining moment and underestimate the value of making small improvements on a daily basis.”  James Clear</a:t>
            </a:r>
            <a:br>
              <a:rPr lang="en-US" b="1" dirty="0"/>
            </a:br>
            <a:endParaRPr lang="en-US" b="1" i="1" dirty="0">
              <a:effectLst>
                <a:outerShdw blurRad="38100" dist="38100" dir="2700000" algn="tl">
                  <a:srgbClr val="000000">
                    <a:alpha val="43137"/>
                  </a:srgbClr>
                </a:outerShdw>
              </a:effectLst>
            </a:endParaRPr>
          </a:p>
        </p:txBody>
      </p:sp>
      <p:pic>
        <p:nvPicPr>
          <p:cNvPr id="13314" name="Picture 2" descr="How to Make Time for Yourself: 10 Steps (with Pictures) - wikiHow">
            <a:extLst>
              <a:ext uri="{FF2B5EF4-FFF2-40B4-BE49-F238E27FC236}">
                <a16:creationId xmlns:a16="http://schemas.microsoft.com/office/drawing/2014/main" id="{761706C1-4F8E-40DC-B59E-11080FBE423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04067" y="2184356"/>
            <a:ext cx="4482848" cy="251039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00F6F1-8323-4EAD-9E5A-9720703C39F1}"/>
              </a:ext>
            </a:extLst>
          </p:cNvPr>
          <p:cNvSpPr txBox="1"/>
          <p:nvPr/>
        </p:nvSpPr>
        <p:spPr>
          <a:xfrm>
            <a:off x="45366" y="2294094"/>
            <a:ext cx="10887178" cy="480131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IMPROVES MENTAL HEALTH</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CREATES EMPATHY FOR OTHERS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	READ A GOOD BOOK, BOOK 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	</a:t>
            </a: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BOOK STUDY, </a:t>
            </a:r>
            <a:r>
              <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rPr>
              <a:t>WORK COMPETITIONS FOR DAILY GOALS,	HIKE, LUNCH, </a:t>
            </a:r>
            <a:r>
              <a:rPr kumimoji="0" lang="en-US" sz="3200" b="1" i="0" u="none" strike="noStrike" kern="1200" cap="none" spc="0" normalizeH="0" baseline="0" noProof="0" dirty="0">
                <a:ln>
                  <a:noFill/>
                </a:ln>
                <a:solidFill>
                  <a:prstClr val="white"/>
                </a:solidFill>
                <a:effectLst/>
                <a:uLnTx/>
                <a:uFillTx/>
                <a:latin typeface="Trebuchet MS" panose="020B0603020202020204"/>
                <a:ea typeface="+mn-ea"/>
                <a:cs typeface="+mn-cs"/>
              </a:rPr>
              <a:t>SNICKERS, THANK YOU NOTES, 	INSPIRATIONAL MOVIE, SEEN/HEARD/VALUED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Trebuchet MS" panose="020B0603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84364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effectLst>
                  <a:outerShdw blurRad="38100" dist="38100" dir="2700000" algn="tl">
                    <a:srgbClr val="000000">
                      <a:alpha val="43137"/>
                    </a:srgbClr>
                  </a:outerShdw>
                </a:effectLst>
              </a:rPr>
              <a:t>MESSAGE FROM A LEADER</a:t>
            </a:r>
          </a:p>
        </p:txBody>
      </p:sp>
      <p:pic>
        <p:nvPicPr>
          <p:cNvPr id="5" name="Online Media 4" title="Oprah Winfrey: Take Care of Yourself">
            <a:hlinkClick r:id="" action="ppaction://media"/>
            <a:extLst>
              <a:ext uri="{FF2B5EF4-FFF2-40B4-BE49-F238E27FC236}">
                <a16:creationId xmlns:a16="http://schemas.microsoft.com/office/drawing/2014/main" id="{52C0EE1B-FEA7-46A5-A33A-96A51A255FE0}"/>
              </a:ext>
            </a:extLst>
          </p:cNvPr>
          <p:cNvPicPr>
            <a:picLocks noGrp="1" noRot="1" noChangeAspect="1"/>
          </p:cNvPicPr>
          <p:nvPr>
            <p:ph idx="1"/>
            <a:videoFile r:link="rId1"/>
          </p:nvPr>
        </p:nvPicPr>
        <p:blipFill>
          <a:blip r:embed="rId4"/>
          <a:stretch>
            <a:fillRect/>
          </a:stretch>
        </p:blipFill>
        <p:spPr>
          <a:xfrm>
            <a:off x="1725613" y="2170414"/>
            <a:ext cx="7945290" cy="4469226"/>
          </a:xfrm>
          <a:prstGeom prst="rect">
            <a:avLst/>
          </a:prstGeom>
        </p:spPr>
      </p:pic>
      <p:pic>
        <p:nvPicPr>
          <p:cNvPr id="15362" name="Picture 2" descr="Oprah's OWN Network Launches New Voting Intiative For Black Women">
            <a:extLst>
              <a:ext uri="{FF2B5EF4-FFF2-40B4-BE49-F238E27FC236}">
                <a16:creationId xmlns:a16="http://schemas.microsoft.com/office/drawing/2014/main" id="{FD7D13F6-715E-47A5-A3C6-B8F127C852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81" y="285849"/>
            <a:ext cx="2221420" cy="1884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3238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AA9BD-78EA-4A44-83D1-3EABEE3279C0}"/>
              </a:ext>
            </a:extLst>
          </p:cNvPr>
          <p:cNvSpPr>
            <a:spLocks noGrp="1"/>
          </p:cNvSpPr>
          <p:nvPr>
            <p:ph type="title"/>
          </p:nvPr>
        </p:nvSpPr>
        <p:spPr/>
        <p:txBody>
          <a:bodyPr/>
          <a:lstStyle/>
          <a:p>
            <a:r>
              <a:rPr lang="en-US" dirty="0"/>
              <a:t>Resilience – FOCUS ON POSITIVE</a:t>
            </a:r>
          </a:p>
        </p:txBody>
      </p:sp>
      <p:sp>
        <p:nvSpPr>
          <p:cNvPr id="3" name="Text Placeholder 2">
            <a:extLst>
              <a:ext uri="{FF2B5EF4-FFF2-40B4-BE49-F238E27FC236}">
                <a16:creationId xmlns:a16="http://schemas.microsoft.com/office/drawing/2014/main" id="{E09D9BA0-225A-49FF-BA24-0E3FAC87F35E}"/>
              </a:ext>
            </a:extLst>
          </p:cNvPr>
          <p:cNvSpPr>
            <a:spLocks noGrp="1"/>
          </p:cNvSpPr>
          <p:nvPr>
            <p:ph type="body" idx="1"/>
          </p:nvPr>
        </p:nvSpPr>
        <p:spPr>
          <a:xfrm>
            <a:off x="109268" y="2030382"/>
            <a:ext cx="5461199" cy="693135"/>
          </a:xfrm>
        </p:spPr>
        <p:txBody>
          <a:bodyPr>
            <a:normAutofit lnSpcReduction="10000"/>
          </a:bodyPr>
          <a:lstStyle/>
          <a:p>
            <a:r>
              <a:rPr lang="en-US" dirty="0"/>
              <a:t>Adverse Childhood Experiences (ACE’s)</a:t>
            </a:r>
          </a:p>
        </p:txBody>
      </p:sp>
      <p:sp>
        <p:nvSpPr>
          <p:cNvPr id="4" name="Content Placeholder 3">
            <a:extLst>
              <a:ext uri="{FF2B5EF4-FFF2-40B4-BE49-F238E27FC236}">
                <a16:creationId xmlns:a16="http://schemas.microsoft.com/office/drawing/2014/main" id="{4975889F-C6D2-45CF-8CC2-F5D418EDEF1C}"/>
              </a:ext>
            </a:extLst>
          </p:cNvPr>
          <p:cNvSpPr>
            <a:spLocks noGrp="1"/>
          </p:cNvSpPr>
          <p:nvPr>
            <p:ph sz="half" idx="2"/>
          </p:nvPr>
        </p:nvSpPr>
        <p:spPr>
          <a:xfrm>
            <a:off x="109268" y="2553419"/>
            <a:ext cx="5269409" cy="3777822"/>
          </a:xfrm>
        </p:spPr>
        <p:txBody>
          <a:bodyPr>
            <a:normAutofit fontScale="92500" lnSpcReduction="20000"/>
          </a:bodyPr>
          <a:lstStyle/>
          <a:p>
            <a:pPr marL="0" indent="0">
              <a:buNone/>
            </a:pPr>
            <a:r>
              <a:rPr lang="en-US" dirty="0"/>
              <a:t>	</a:t>
            </a:r>
          </a:p>
          <a:p>
            <a:r>
              <a:rPr lang="en-US" dirty="0"/>
              <a:t>Physical, sexual, and emotional abuse.</a:t>
            </a:r>
          </a:p>
          <a:p>
            <a:r>
              <a:rPr lang="en-US" dirty="0"/>
              <a:t>Emotional and physical neglect.</a:t>
            </a:r>
          </a:p>
          <a:p>
            <a:r>
              <a:rPr lang="en-US" dirty="0"/>
              <a:t>Living with a family member with mental health or substance use disorders.</a:t>
            </a:r>
          </a:p>
          <a:p>
            <a:r>
              <a:rPr lang="en-US" dirty="0"/>
              <a:t>Witnessing domestic violence.</a:t>
            </a:r>
          </a:p>
          <a:p>
            <a:r>
              <a:rPr lang="en-US" dirty="0"/>
              <a:t>Sudden separation from a loved one.</a:t>
            </a:r>
          </a:p>
          <a:p>
            <a:r>
              <a:rPr lang="en-US" dirty="0"/>
              <a:t>Poverty.</a:t>
            </a:r>
          </a:p>
          <a:p>
            <a:r>
              <a:rPr lang="en-US" dirty="0"/>
              <a:t>Racism and discrimination.</a:t>
            </a:r>
          </a:p>
          <a:p>
            <a:r>
              <a:rPr lang="en-US" dirty="0"/>
              <a:t>Violence in the community.</a:t>
            </a:r>
          </a:p>
          <a:p>
            <a:pPr marL="0" indent="0">
              <a:buNone/>
            </a:pPr>
            <a:endParaRPr lang="en-US" dirty="0"/>
          </a:p>
        </p:txBody>
      </p:sp>
      <p:sp>
        <p:nvSpPr>
          <p:cNvPr id="5" name="Text Placeholder 4">
            <a:extLst>
              <a:ext uri="{FF2B5EF4-FFF2-40B4-BE49-F238E27FC236}">
                <a16:creationId xmlns:a16="http://schemas.microsoft.com/office/drawing/2014/main" id="{7061F0F8-906A-4F2B-8FF5-7DD04D5D9CFB}"/>
              </a:ext>
            </a:extLst>
          </p:cNvPr>
          <p:cNvSpPr>
            <a:spLocks noGrp="1"/>
          </p:cNvSpPr>
          <p:nvPr>
            <p:ph type="body" sz="quarter" idx="3"/>
          </p:nvPr>
        </p:nvSpPr>
        <p:spPr>
          <a:xfrm>
            <a:off x="5570467" y="2058466"/>
            <a:ext cx="5461200" cy="693135"/>
          </a:xfrm>
        </p:spPr>
        <p:txBody>
          <a:bodyPr>
            <a:normAutofit lnSpcReduction="10000"/>
          </a:bodyPr>
          <a:lstStyle/>
          <a:p>
            <a:r>
              <a:rPr lang="en-US" dirty="0"/>
              <a:t>Positive Childhood Experiences (PCE’s)</a:t>
            </a:r>
          </a:p>
        </p:txBody>
      </p:sp>
      <p:sp>
        <p:nvSpPr>
          <p:cNvPr id="6" name="Content Placeholder 5">
            <a:extLst>
              <a:ext uri="{FF2B5EF4-FFF2-40B4-BE49-F238E27FC236}">
                <a16:creationId xmlns:a16="http://schemas.microsoft.com/office/drawing/2014/main" id="{E5844119-2920-4D62-A023-4AB53AD238BC}"/>
              </a:ext>
            </a:extLst>
          </p:cNvPr>
          <p:cNvSpPr>
            <a:spLocks noGrp="1"/>
          </p:cNvSpPr>
          <p:nvPr>
            <p:ph sz="quarter" idx="4"/>
          </p:nvPr>
        </p:nvSpPr>
        <p:spPr>
          <a:xfrm>
            <a:off x="5560617" y="2723517"/>
            <a:ext cx="6320831" cy="4240875"/>
          </a:xfrm>
        </p:spPr>
        <p:txBody>
          <a:bodyPr>
            <a:normAutofit fontScale="55000" lnSpcReduction="20000"/>
          </a:bodyPr>
          <a:lstStyle/>
          <a:p>
            <a:pPr fontAlgn="t"/>
            <a:r>
              <a:rPr lang="en-US" sz="3600" dirty="0"/>
              <a:t>Being able to talk openly to a family member or as a family about feelings and feel heard, accepted and supported.</a:t>
            </a:r>
          </a:p>
          <a:p>
            <a:pPr fontAlgn="t"/>
            <a:r>
              <a:rPr lang="en-US" sz="3600" dirty="0"/>
              <a:t>Belief that family stood by them during difficult times.</a:t>
            </a:r>
          </a:p>
          <a:p>
            <a:pPr fontAlgn="t"/>
            <a:r>
              <a:rPr lang="en-US" sz="3600" dirty="0"/>
              <a:t>Feeling safe and protected by an adult in the home.</a:t>
            </a:r>
          </a:p>
          <a:p>
            <a:pPr fontAlgn="t"/>
            <a:r>
              <a:rPr lang="en-US" sz="3600" dirty="0"/>
              <a:t>Feeling supported by friends.</a:t>
            </a:r>
          </a:p>
          <a:p>
            <a:pPr fontAlgn="t"/>
            <a:r>
              <a:rPr lang="en-US" sz="3600" dirty="0"/>
              <a:t>Having a sense of belonging and connection with a larger group who has “got your back” (e.g. school, church, clubs, neighborhood, etc.).</a:t>
            </a:r>
          </a:p>
          <a:p>
            <a:pPr fontAlgn="t"/>
            <a:r>
              <a:rPr lang="en-US" sz="3600" dirty="0"/>
              <a:t>Enjoyment of participation in community traditions.</a:t>
            </a:r>
          </a:p>
          <a:p>
            <a:pPr fontAlgn="t"/>
            <a:r>
              <a:rPr lang="en-US" sz="3600" dirty="0"/>
              <a:t>Relationship with at least one non-parent adult who takes genuine interest in you.</a:t>
            </a:r>
          </a:p>
        </p:txBody>
      </p:sp>
    </p:spTree>
    <p:extLst>
      <p:ext uri="{BB962C8B-B14F-4D97-AF65-F5344CB8AC3E}">
        <p14:creationId xmlns:p14="http://schemas.microsoft.com/office/powerpoint/2010/main" val="389355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additive="base">
                                        <p:cTn id="19"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 calcmode="lin" valueType="num">
                                      <p:cBhvr additive="base">
                                        <p:cTn id="2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 calcmode="lin" valueType="num">
                                      <p:cBhvr additive="base">
                                        <p:cTn id="3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anim calcmode="lin" valueType="num">
                                      <p:cBhvr additive="base">
                                        <p:cTn id="39"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4">
                                            <p:txEl>
                                              <p:pRg st="7" end="7"/>
                                            </p:txEl>
                                          </p:spTgt>
                                        </p:tgtEl>
                                        <p:attrNameLst>
                                          <p:attrName>style.visibility</p:attrName>
                                        </p:attrNameLst>
                                      </p:cBhvr>
                                      <p:to>
                                        <p:strVal val="visible"/>
                                      </p:to>
                                    </p:set>
                                    <p:anim calcmode="lin" valueType="num">
                                      <p:cBhvr additive="base">
                                        <p:cTn id="43"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 calcmode="lin" valueType="num">
                                      <p:cBhvr additive="base">
                                        <p:cTn id="4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anim calcmode="lin" valueType="num">
                                      <p:cBhvr additive="base">
                                        <p:cTn id="5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6">
                                            <p:txEl>
                                              <p:pRg st="1" end="1"/>
                                            </p:txEl>
                                          </p:spTgt>
                                        </p:tgtEl>
                                        <p:attrNameLst>
                                          <p:attrName>style.visibility</p:attrName>
                                        </p:attrNameLst>
                                      </p:cBhvr>
                                      <p:to>
                                        <p:strVal val="visible"/>
                                      </p:to>
                                    </p:set>
                                    <p:anim calcmode="lin" valueType="num">
                                      <p:cBhvr additive="base">
                                        <p:cTn id="5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6">
                                            <p:txEl>
                                              <p:pRg st="1" end="1"/>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6">
                                            <p:txEl>
                                              <p:pRg st="2" end="2"/>
                                            </p:txEl>
                                          </p:spTgt>
                                        </p:tgtEl>
                                        <p:attrNameLst>
                                          <p:attrName>style.visibility</p:attrName>
                                        </p:attrNameLst>
                                      </p:cBhvr>
                                      <p:to>
                                        <p:strVal val="visible"/>
                                      </p:to>
                                    </p:set>
                                    <p:anim calcmode="lin" valueType="num">
                                      <p:cBhvr additive="base">
                                        <p:cTn id="61"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
                                            <p:txEl>
                                              <p:pRg st="2" end="2"/>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6">
                                            <p:txEl>
                                              <p:pRg st="3" end="3"/>
                                            </p:txEl>
                                          </p:spTgt>
                                        </p:tgtEl>
                                        <p:attrNameLst>
                                          <p:attrName>style.visibility</p:attrName>
                                        </p:attrNameLst>
                                      </p:cBhvr>
                                      <p:to>
                                        <p:strVal val="visible"/>
                                      </p:to>
                                    </p:set>
                                    <p:anim calcmode="lin" valueType="num">
                                      <p:cBhvr additive="base">
                                        <p:cTn id="6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6">
                                            <p:txEl>
                                              <p:pRg st="3" end="3"/>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6">
                                            <p:txEl>
                                              <p:pRg st="4" end="4"/>
                                            </p:txEl>
                                          </p:spTgt>
                                        </p:tgtEl>
                                        <p:attrNameLst>
                                          <p:attrName>style.visibility</p:attrName>
                                        </p:attrNameLst>
                                      </p:cBhvr>
                                      <p:to>
                                        <p:strVal val="visible"/>
                                      </p:to>
                                    </p:set>
                                    <p:anim calcmode="lin" valueType="num">
                                      <p:cBhvr additive="base">
                                        <p:cTn id="69"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6">
                                            <p:txEl>
                                              <p:pRg st="4" end="4"/>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6">
                                            <p:txEl>
                                              <p:pRg st="5" end="5"/>
                                            </p:txEl>
                                          </p:spTgt>
                                        </p:tgtEl>
                                        <p:attrNameLst>
                                          <p:attrName>style.visibility</p:attrName>
                                        </p:attrNameLst>
                                      </p:cBhvr>
                                      <p:to>
                                        <p:strVal val="visible"/>
                                      </p:to>
                                    </p:set>
                                    <p:anim calcmode="lin" valueType="num">
                                      <p:cBhvr additive="base">
                                        <p:cTn id="73"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6">
                                            <p:txEl>
                                              <p:pRg st="5" end="5"/>
                                            </p:txEl>
                                          </p:spTgt>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6">
                                            <p:txEl>
                                              <p:pRg st="6" end="6"/>
                                            </p:txEl>
                                          </p:spTgt>
                                        </p:tgtEl>
                                        <p:attrNameLst>
                                          <p:attrName>style.visibility</p:attrName>
                                        </p:attrNameLst>
                                      </p:cBhvr>
                                      <p:to>
                                        <p:strVal val="visible"/>
                                      </p:to>
                                    </p:set>
                                    <p:anim calcmode="lin" valueType="num">
                                      <p:cBhvr additive="base">
                                        <p:cTn id="77"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LEADER CLASS ACTIVITY</a:t>
            </a:r>
          </a:p>
        </p:txBody>
      </p:sp>
      <p:sp>
        <p:nvSpPr>
          <p:cNvPr id="4" name="Content Placeholder 3">
            <a:extLst>
              <a:ext uri="{FF2B5EF4-FFF2-40B4-BE49-F238E27FC236}">
                <a16:creationId xmlns:a16="http://schemas.microsoft.com/office/drawing/2014/main" id="{75B43FB4-6759-448D-B954-DA325C786C23}"/>
              </a:ext>
            </a:extLst>
          </p:cNvPr>
          <p:cNvSpPr>
            <a:spLocks noGrp="1"/>
          </p:cNvSpPr>
          <p:nvPr>
            <p:ph idx="1"/>
          </p:nvPr>
        </p:nvSpPr>
        <p:spPr>
          <a:xfrm>
            <a:off x="356981" y="2307488"/>
            <a:ext cx="10416122" cy="3797284"/>
          </a:xfrm>
        </p:spPr>
        <p:txBody>
          <a:bodyPr/>
          <a:lstStyle/>
          <a:p>
            <a:pPr marL="0" indent="0">
              <a:buNone/>
            </a:pPr>
            <a:r>
              <a:rPr lang="en-US" dirty="0"/>
              <a:t>Affirmations:</a:t>
            </a:r>
          </a:p>
          <a:p>
            <a:pPr marL="0" indent="0">
              <a:buNone/>
            </a:pPr>
            <a:r>
              <a:rPr lang="en-US" dirty="0"/>
              <a:t>1 read to 3, 2 read to 4</a:t>
            </a:r>
          </a:p>
          <a:p>
            <a:pPr marL="0" indent="0">
              <a:buNone/>
            </a:pPr>
            <a:endParaRPr lang="en-US" dirty="0"/>
          </a:p>
        </p:txBody>
      </p:sp>
    </p:spTree>
    <p:extLst>
      <p:ext uri="{BB962C8B-B14F-4D97-AF65-F5344CB8AC3E}">
        <p14:creationId xmlns:p14="http://schemas.microsoft.com/office/powerpoint/2010/main" val="34518812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close up of vegetables">
            <a:extLst>
              <a:ext uri="{FF2B5EF4-FFF2-40B4-BE49-F238E27FC236}">
                <a16:creationId xmlns:a16="http://schemas.microsoft.com/office/drawing/2014/main" id="{C1F73E38-9072-B852-6B1C-EC2330D6F723}"/>
              </a:ext>
            </a:extLst>
          </p:cNvPr>
          <p:cNvPicPr>
            <a:picLocks noGrp="1" noChangeAspect="1"/>
          </p:cNvPicPr>
          <p:nvPr>
            <p:ph type="pic" sz="quarter" idx="10"/>
          </p:nvPr>
        </p:nvPicPr>
        <p:blipFill>
          <a:blip r:embed="rId3">
            <a:alphaModFix amt="85000"/>
          </a:blip>
          <a:srcRect/>
          <a:stretch/>
        </p:blipFill>
        <p:spPr>
          <a:xfrm>
            <a:off x="0" y="0"/>
            <a:ext cx="12192000" cy="6858000"/>
          </a:xfrm>
        </p:spPr>
      </p:pic>
      <p:sp>
        <p:nvSpPr>
          <p:cNvPr id="5" name="Subtitle 4">
            <a:extLst>
              <a:ext uri="{FF2B5EF4-FFF2-40B4-BE49-F238E27FC236}">
                <a16:creationId xmlns:a16="http://schemas.microsoft.com/office/drawing/2014/main" id="{FE669A56-DEF5-6757-6DF5-14892302A221}"/>
              </a:ext>
            </a:extLst>
          </p:cNvPr>
          <p:cNvSpPr>
            <a:spLocks noGrp="1"/>
          </p:cNvSpPr>
          <p:nvPr>
            <p:ph type="subTitle" idx="1"/>
          </p:nvPr>
        </p:nvSpPr>
        <p:spPr>
          <a:xfrm>
            <a:off x="395058" y="2717454"/>
            <a:ext cx="11201400" cy="1357395"/>
          </a:xfrm>
        </p:spPr>
        <p:txBody>
          <a:bodyPr>
            <a:noAutofit/>
          </a:bodyPr>
          <a:lstStyle/>
          <a:p>
            <a:pPr>
              <a:lnSpc>
                <a:spcPct val="100000"/>
              </a:lnSpc>
            </a:pPr>
            <a:r>
              <a:rPr lang="en-US" sz="2000"/>
              <a:t>Jennifer Erickson</a:t>
            </a:r>
          </a:p>
          <a:p>
            <a:pPr>
              <a:lnSpc>
                <a:spcPct val="100000"/>
              </a:lnSpc>
            </a:pPr>
            <a:r>
              <a:rPr lang="en-US" sz="2000"/>
              <a:t>Food Safety &amp; Compliance Manager</a:t>
            </a:r>
          </a:p>
          <a:p>
            <a:pPr>
              <a:lnSpc>
                <a:spcPct val="100000"/>
              </a:lnSpc>
            </a:pPr>
            <a:r>
              <a:rPr lang="en-US" sz="2000"/>
              <a:t>The Idaho Foodbank</a:t>
            </a:r>
          </a:p>
        </p:txBody>
      </p:sp>
      <p:sp>
        <p:nvSpPr>
          <p:cNvPr id="8" name="TextBox 7">
            <a:extLst>
              <a:ext uri="{FF2B5EF4-FFF2-40B4-BE49-F238E27FC236}">
                <a16:creationId xmlns:a16="http://schemas.microsoft.com/office/drawing/2014/main" id="{88BD01D9-A9C0-99E4-1202-B548C99CAEFF}"/>
              </a:ext>
            </a:extLst>
          </p:cNvPr>
          <p:cNvSpPr txBox="1"/>
          <p:nvPr/>
        </p:nvSpPr>
        <p:spPr>
          <a:xfrm>
            <a:off x="319597" y="301840"/>
            <a:ext cx="5211192"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a:ln>
                  <a:noFill/>
                </a:ln>
                <a:solidFill>
                  <a:prstClr val="black"/>
                </a:solidFill>
                <a:effectLst/>
                <a:uLnTx/>
                <a:uFillTx/>
                <a:latin typeface="Aptos" panose="02110004020202020204"/>
                <a:ea typeface="+mn-ea"/>
                <a:cs typeface="+mn-cs"/>
              </a:rPr>
              <a:t>Food Safety: Tools and Best Practices for Success</a:t>
            </a:r>
          </a:p>
        </p:txBody>
      </p:sp>
    </p:spTree>
    <p:extLst>
      <p:ext uri="{BB962C8B-B14F-4D97-AF65-F5344CB8AC3E}">
        <p14:creationId xmlns:p14="http://schemas.microsoft.com/office/powerpoint/2010/main" val="29263321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3192176-16CF-6750-DF57-70DB369E0D4F}"/>
              </a:ext>
            </a:extLst>
          </p:cNvPr>
          <p:cNvSpPr>
            <a:spLocks noGrp="1"/>
          </p:cNvSpPr>
          <p:nvPr>
            <p:ph type="title"/>
          </p:nvPr>
        </p:nvSpPr>
        <p:spPr>
          <a:xfrm>
            <a:off x="7320465" y="609600"/>
            <a:ext cx="4613387" cy="1330839"/>
          </a:xfrm>
        </p:spPr>
        <p:txBody>
          <a:bodyPr vert="horz" lIns="91440" tIns="45720" rIns="91440" bIns="45720" rtlCol="0" anchor="ctr">
            <a:normAutofit/>
          </a:bodyPr>
          <a:lstStyle/>
          <a:p>
            <a:r>
              <a:rPr lang="en-US"/>
              <a:t>Objectives for Today	</a:t>
            </a:r>
          </a:p>
        </p:txBody>
      </p:sp>
      <p:pic>
        <p:nvPicPr>
          <p:cNvPr id="6" name="Content Placeholder 5" descr="Raw artichokes stacked together on flat surface">
            <a:extLst>
              <a:ext uri="{FF2B5EF4-FFF2-40B4-BE49-F238E27FC236}">
                <a16:creationId xmlns:a16="http://schemas.microsoft.com/office/drawing/2014/main" id="{4807795E-454B-FDCC-7F49-DE2728A4A5D8}"/>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6344" r="16479"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Content Placeholder 3">
            <a:extLst>
              <a:ext uri="{FF2B5EF4-FFF2-40B4-BE49-F238E27FC236}">
                <a16:creationId xmlns:a16="http://schemas.microsoft.com/office/drawing/2014/main" id="{02005428-1D27-A3E5-960E-08B99316698E}"/>
              </a:ext>
            </a:extLst>
          </p:cNvPr>
          <p:cNvSpPr>
            <a:spLocks noGrp="1"/>
          </p:cNvSpPr>
          <p:nvPr>
            <p:ph sz="half" idx="2"/>
          </p:nvPr>
        </p:nvSpPr>
        <p:spPr>
          <a:xfrm>
            <a:off x="7320465" y="2194101"/>
            <a:ext cx="4140013" cy="4393129"/>
          </a:xfrm>
        </p:spPr>
        <p:txBody>
          <a:bodyPr vert="horz" lIns="91440" tIns="45720" rIns="91440" bIns="45720" rtlCol="0">
            <a:normAutofit/>
          </a:bodyPr>
          <a:lstStyle/>
          <a:p>
            <a:r>
              <a:rPr lang="en-US" sz="2000"/>
              <a:t>Why food safety?</a:t>
            </a:r>
          </a:p>
          <a:p>
            <a:r>
              <a:rPr lang="en-US" sz="2000"/>
              <a:t>Our Commitment</a:t>
            </a:r>
          </a:p>
          <a:p>
            <a:r>
              <a:rPr lang="en-US" sz="2000"/>
              <a:t>Food Safety Updates &amp; Review – NEW MANUAL!</a:t>
            </a:r>
          </a:p>
          <a:p>
            <a:r>
              <a:rPr lang="en-US" sz="2000"/>
              <a:t>Program Manual Highlights</a:t>
            </a:r>
          </a:p>
          <a:p>
            <a:pPr lvl="1"/>
            <a:r>
              <a:rPr lang="en-US" sz="2000"/>
              <a:t>Federal labeling requirements</a:t>
            </a:r>
          </a:p>
          <a:p>
            <a:pPr lvl="1"/>
            <a:r>
              <a:rPr lang="en-US" sz="2000"/>
              <a:t>Produce</a:t>
            </a:r>
          </a:p>
          <a:p>
            <a:pPr lvl="1"/>
            <a:r>
              <a:rPr lang="en-US" sz="2000"/>
              <a:t>Farm Fresh Eggs</a:t>
            </a:r>
          </a:p>
          <a:p>
            <a:pPr lvl="1"/>
            <a:r>
              <a:rPr lang="en-US" sz="2000"/>
              <a:t>Baby Formula &amp; Baby Food</a:t>
            </a:r>
          </a:p>
          <a:p>
            <a:pPr lvl="1"/>
            <a:r>
              <a:rPr lang="en-US" sz="2000"/>
              <a:t>Pet Food &amp; Non-food</a:t>
            </a:r>
          </a:p>
          <a:p>
            <a:pPr lvl="1"/>
            <a:r>
              <a:rPr lang="en-US" sz="2000"/>
              <a:t>Training requirements</a:t>
            </a:r>
          </a:p>
          <a:p>
            <a:pPr lvl="1"/>
            <a:endParaRPr lang="en-US" sz="2000"/>
          </a:p>
        </p:txBody>
      </p:sp>
    </p:spTree>
    <p:extLst>
      <p:ext uri="{BB962C8B-B14F-4D97-AF65-F5344CB8AC3E}">
        <p14:creationId xmlns:p14="http://schemas.microsoft.com/office/powerpoint/2010/main" val="29696326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5040C-3815-8762-CD17-90B4B2558178}"/>
              </a:ext>
            </a:extLst>
          </p:cNvPr>
          <p:cNvSpPr>
            <a:spLocks noGrp="1"/>
          </p:cNvSpPr>
          <p:nvPr>
            <p:ph type="title"/>
          </p:nvPr>
        </p:nvSpPr>
        <p:spPr/>
        <p:txBody>
          <a:bodyPr/>
          <a:lstStyle/>
          <a:p>
            <a:r>
              <a:rPr lang="en-US"/>
              <a:t>Why food safety?</a:t>
            </a:r>
          </a:p>
        </p:txBody>
      </p:sp>
      <p:pic>
        <p:nvPicPr>
          <p:cNvPr id="4" name="Online Media 3" title="Salmonella Cases Linked To Chicken Distributed By Ruby's Pantry">
            <a:hlinkClick r:id="" action="ppaction://media"/>
            <a:extLst>
              <a:ext uri="{FF2B5EF4-FFF2-40B4-BE49-F238E27FC236}">
                <a16:creationId xmlns:a16="http://schemas.microsoft.com/office/drawing/2014/main" id="{FD021694-0C1B-A0DB-AE33-D273871DAB86}"/>
              </a:ext>
            </a:extLst>
          </p:cNvPr>
          <p:cNvPicPr>
            <a:picLocks noGrp="1" noRot="1" noChangeAspect="1"/>
          </p:cNvPicPr>
          <p:nvPr>
            <p:ph idx="1"/>
            <a:videoFile r:link="rId1"/>
          </p:nvPr>
        </p:nvPicPr>
        <p:blipFill>
          <a:blip r:embed="rId3"/>
          <a:stretch>
            <a:fillRect/>
          </a:stretch>
        </p:blipFill>
        <p:spPr>
          <a:xfrm>
            <a:off x="2244725" y="1825625"/>
            <a:ext cx="7700963" cy="4351338"/>
          </a:xfrm>
          <a:prstGeom prst="rect">
            <a:avLst/>
          </a:prstGeom>
        </p:spPr>
      </p:pic>
    </p:spTree>
    <p:extLst>
      <p:ext uri="{BB962C8B-B14F-4D97-AF65-F5344CB8AC3E}">
        <p14:creationId xmlns:p14="http://schemas.microsoft.com/office/powerpoint/2010/main" val="426509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699BBAE-3E2D-BEB2-74CA-A0D6C8510CC3}"/>
              </a:ext>
            </a:extLst>
          </p:cNvPr>
          <p:cNvSpPr>
            <a:spLocks noGrp="1"/>
          </p:cNvSpPr>
          <p:nvPr>
            <p:ph type="title"/>
          </p:nvPr>
        </p:nvSpPr>
        <p:spPr>
          <a:xfrm>
            <a:off x="838200" y="448721"/>
            <a:ext cx="4707671" cy="1225650"/>
          </a:xfrm>
        </p:spPr>
        <p:txBody>
          <a:bodyPr vert="horz" lIns="91440" tIns="45720" rIns="91440" bIns="45720" rtlCol="0" anchor="b">
            <a:normAutofit/>
          </a:bodyPr>
          <a:lstStyle/>
          <a:p>
            <a:r>
              <a:rPr lang="en-US" sz="3800" kern="1200">
                <a:solidFill>
                  <a:schemeClr val="bg1"/>
                </a:solidFill>
                <a:latin typeface="+mj-lt"/>
                <a:ea typeface="+mj-ea"/>
                <a:cs typeface="+mj-cs"/>
              </a:rPr>
              <a:t>Largest Botulism Outbreak</a:t>
            </a:r>
          </a:p>
        </p:txBody>
      </p:sp>
      <p:cxnSp>
        <p:nvCxnSpPr>
          <p:cNvPr id="13" name="Straight Connector 12">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0DB8FE6-E547-B743-8F49-D49BA0F04A57}"/>
              </a:ext>
            </a:extLst>
          </p:cNvPr>
          <p:cNvSpPr>
            <a:spLocks noGrp="1"/>
          </p:cNvSpPr>
          <p:nvPr>
            <p:ph sz="half" idx="1"/>
          </p:nvPr>
        </p:nvSpPr>
        <p:spPr>
          <a:xfrm>
            <a:off x="897769" y="1909192"/>
            <a:ext cx="4586513" cy="3647710"/>
          </a:xfrm>
        </p:spPr>
        <p:txBody>
          <a:bodyPr vert="horz" lIns="91440" tIns="45720" rIns="91440" bIns="45720" rtlCol="0">
            <a:normAutofit/>
          </a:bodyPr>
          <a:lstStyle/>
          <a:p>
            <a:r>
              <a:rPr lang="en-US" sz="2000">
                <a:solidFill>
                  <a:schemeClr val="bg1"/>
                </a:solidFill>
              </a:rPr>
              <a:t>1977: Trini &amp; Carmen’s hot sauce; Michigan</a:t>
            </a:r>
          </a:p>
          <a:p>
            <a:pPr lvl="1"/>
            <a:r>
              <a:rPr lang="en-US" sz="2000">
                <a:solidFill>
                  <a:schemeClr val="bg1"/>
                </a:solidFill>
              </a:rPr>
              <a:t>58 people ill, 0 deaths</a:t>
            </a:r>
          </a:p>
          <a:p>
            <a:pPr lvl="1"/>
            <a:r>
              <a:rPr lang="en-US" sz="2000">
                <a:solidFill>
                  <a:schemeClr val="bg1"/>
                </a:solidFill>
              </a:rPr>
              <a:t>Source: Improperly home-canned jalapeno peppers</a:t>
            </a:r>
          </a:p>
          <a:p>
            <a:pPr marL="457200" lvl="1"/>
            <a:endParaRPr lang="en-US" sz="2000">
              <a:solidFill>
                <a:schemeClr val="bg1"/>
              </a:solidFill>
            </a:endParaRPr>
          </a:p>
          <a:p>
            <a:r>
              <a:rPr lang="en-US" sz="2000">
                <a:solidFill>
                  <a:schemeClr val="bg1"/>
                </a:solidFill>
              </a:rPr>
              <a:t>2015: Home-canned potatoes; Ohio</a:t>
            </a:r>
          </a:p>
          <a:p>
            <a:pPr lvl="1"/>
            <a:r>
              <a:rPr lang="en-US" sz="2000">
                <a:solidFill>
                  <a:schemeClr val="bg1"/>
                </a:solidFill>
              </a:rPr>
              <a:t>29 people ill, 1 death</a:t>
            </a:r>
          </a:p>
          <a:p>
            <a:pPr lvl="1"/>
            <a:r>
              <a:rPr lang="en-US" sz="2000">
                <a:solidFill>
                  <a:schemeClr val="bg1"/>
                </a:solidFill>
              </a:rPr>
              <a:t>Improperly home-canned potatoes used to make potato salad for a church potluck picnic</a:t>
            </a:r>
          </a:p>
          <a:p>
            <a:endParaRPr lang="en-US" sz="2000">
              <a:solidFill>
                <a:schemeClr val="bg1"/>
              </a:solidFill>
            </a:endParaRPr>
          </a:p>
        </p:txBody>
      </p:sp>
      <p:cxnSp>
        <p:nvCxnSpPr>
          <p:cNvPr id="15" name="Straight Connector 14">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Content Placeholder 5" descr="Home canned vegetables on shelves">
            <a:extLst>
              <a:ext uri="{FF2B5EF4-FFF2-40B4-BE49-F238E27FC236}">
                <a16:creationId xmlns:a16="http://schemas.microsoft.com/office/drawing/2014/main" id="{1DDE29B8-0D9F-3AB4-A31E-DA2A3BA2B161}"/>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525453" y="0"/>
            <a:ext cx="5143500" cy="6858000"/>
          </a:xfrm>
          <a:prstGeom prst="rect">
            <a:avLst/>
          </a:prstGeom>
        </p:spPr>
      </p:pic>
    </p:spTree>
    <p:extLst>
      <p:ext uri="{BB962C8B-B14F-4D97-AF65-F5344CB8AC3E}">
        <p14:creationId xmlns:p14="http://schemas.microsoft.com/office/powerpoint/2010/main" val="3069699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E72E5-A877-F299-8795-37ED45379832}"/>
              </a:ext>
            </a:extLst>
          </p:cNvPr>
          <p:cNvSpPr/>
          <p:nvPr/>
        </p:nvSpPr>
        <p:spPr>
          <a:xfrm>
            <a:off x="3233" y="3232"/>
            <a:ext cx="12191999" cy="1175287"/>
          </a:xfrm>
          <a:prstGeom prst="rect">
            <a:avLst/>
          </a:prstGeom>
          <a:solidFill>
            <a:srgbClr val="219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45D3DDF-50E3-1C31-416A-635EF462511C}"/>
              </a:ext>
            </a:extLst>
          </p:cNvPr>
          <p:cNvSpPr txBox="1">
            <a:spLocks/>
          </p:cNvSpPr>
          <p:nvPr/>
        </p:nvSpPr>
        <p:spPr>
          <a:xfrm>
            <a:off x="516963" y="-7190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Calibri"/>
                <a:ea typeface="Calibri"/>
                <a:cs typeface="Calibri"/>
              </a:rPr>
              <a:t>INTERRUPTING CYCLES OF HUNGER</a:t>
            </a:r>
          </a:p>
        </p:txBody>
      </p:sp>
      <p:pic>
        <p:nvPicPr>
          <p:cNvPr id="5" name="Picture 4" descr="A group of food on a black background&#10;&#10;Description automatically generated">
            <a:extLst>
              <a:ext uri="{FF2B5EF4-FFF2-40B4-BE49-F238E27FC236}">
                <a16:creationId xmlns:a16="http://schemas.microsoft.com/office/drawing/2014/main" id="{FA48B94C-1D65-2BAB-A80D-BF961C54F801}"/>
              </a:ext>
            </a:extLst>
          </p:cNvPr>
          <p:cNvPicPr>
            <a:picLocks noChangeAspect="1"/>
          </p:cNvPicPr>
          <p:nvPr/>
        </p:nvPicPr>
        <p:blipFill>
          <a:blip r:embed="rId3"/>
          <a:stretch>
            <a:fillRect/>
          </a:stretch>
        </p:blipFill>
        <p:spPr>
          <a:xfrm flipH="1">
            <a:off x="8317423" y="5017575"/>
            <a:ext cx="3771255" cy="1885628"/>
          </a:xfrm>
          <a:prstGeom prst="rect">
            <a:avLst/>
          </a:prstGeom>
        </p:spPr>
      </p:pic>
      <p:pic>
        <p:nvPicPr>
          <p:cNvPr id="2" name="Picture 1" descr="A diagram of a stress&#10;&#10;Description automatically generated">
            <a:extLst>
              <a:ext uri="{FF2B5EF4-FFF2-40B4-BE49-F238E27FC236}">
                <a16:creationId xmlns:a16="http://schemas.microsoft.com/office/drawing/2014/main" id="{DE61102E-5842-8A1F-9B24-A296B09B521D}"/>
              </a:ext>
            </a:extLst>
          </p:cNvPr>
          <p:cNvPicPr>
            <a:picLocks noChangeAspect="1"/>
          </p:cNvPicPr>
          <p:nvPr/>
        </p:nvPicPr>
        <p:blipFill rotWithShape="1">
          <a:blip r:embed="rId4"/>
          <a:srcRect t="4178" r="277" b="2411"/>
          <a:stretch/>
        </p:blipFill>
        <p:spPr>
          <a:xfrm>
            <a:off x="1798927" y="1180868"/>
            <a:ext cx="8294522" cy="4776229"/>
          </a:xfrm>
          <a:prstGeom prst="rect">
            <a:avLst/>
          </a:prstGeom>
        </p:spPr>
      </p:pic>
    </p:spTree>
    <p:extLst>
      <p:ext uri="{BB962C8B-B14F-4D97-AF65-F5344CB8AC3E}">
        <p14:creationId xmlns:p14="http://schemas.microsoft.com/office/powerpoint/2010/main" val="254302346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43E57-6B69-93C8-2C05-456426223DC4}"/>
              </a:ext>
            </a:extLst>
          </p:cNvPr>
          <p:cNvSpPr>
            <a:spLocks noGrp="1"/>
          </p:cNvSpPr>
          <p:nvPr>
            <p:ph type="title"/>
          </p:nvPr>
        </p:nvSpPr>
        <p:spPr/>
        <p:txBody>
          <a:bodyPr/>
          <a:lstStyle/>
          <a:p>
            <a:r>
              <a:rPr lang="en-US" dirty="0"/>
              <a:t>Foodborne Illness &amp; Partners??</a:t>
            </a:r>
          </a:p>
        </p:txBody>
      </p:sp>
      <p:pic>
        <p:nvPicPr>
          <p:cNvPr id="7" name="Content Placeholder 6" descr="A group of people serving food&#10;&#10;Description automatically generated">
            <a:extLst>
              <a:ext uri="{FF2B5EF4-FFF2-40B4-BE49-F238E27FC236}">
                <a16:creationId xmlns:a16="http://schemas.microsoft.com/office/drawing/2014/main" id="{780AA1A9-EF7D-ED0F-E974-D077670F360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41709" y="3122575"/>
            <a:ext cx="5670350" cy="3529594"/>
          </a:xfrm>
        </p:spPr>
      </p:pic>
      <p:pic>
        <p:nvPicPr>
          <p:cNvPr id="10" name="Content Placeholder 9" descr="A white background with black text&#10;&#10;Description automatically generated">
            <a:extLst>
              <a:ext uri="{FF2B5EF4-FFF2-40B4-BE49-F238E27FC236}">
                <a16:creationId xmlns:a16="http://schemas.microsoft.com/office/drawing/2014/main" id="{7402C73A-7B03-1A76-F900-1CCE3DF3B8EE}"/>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282640"/>
            <a:ext cx="7904128" cy="1961237"/>
          </a:xfrm>
        </p:spPr>
      </p:pic>
      <p:sp>
        <p:nvSpPr>
          <p:cNvPr id="8" name="TextBox 7">
            <a:extLst>
              <a:ext uri="{FF2B5EF4-FFF2-40B4-BE49-F238E27FC236}">
                <a16:creationId xmlns:a16="http://schemas.microsoft.com/office/drawing/2014/main" id="{1B80D9DF-EEFD-9080-34F3-4F502ECBA414}"/>
              </a:ext>
            </a:extLst>
          </p:cNvPr>
          <p:cNvSpPr txBox="1"/>
          <p:nvPr/>
        </p:nvSpPr>
        <p:spPr>
          <a:xfrm>
            <a:off x="9254413" y="6529058"/>
            <a:ext cx="209938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Photo Credit: www.barfblog.com</a:t>
            </a:r>
          </a:p>
        </p:txBody>
      </p:sp>
      <p:sp>
        <p:nvSpPr>
          <p:cNvPr id="13" name="TextBox 12">
            <a:extLst>
              <a:ext uri="{FF2B5EF4-FFF2-40B4-BE49-F238E27FC236}">
                <a16:creationId xmlns:a16="http://schemas.microsoft.com/office/drawing/2014/main" id="{62D92FC8-AB66-8963-D805-A0E4CDC8793A}"/>
              </a:ext>
            </a:extLst>
          </p:cNvPr>
          <p:cNvSpPr txBox="1"/>
          <p:nvPr/>
        </p:nvSpPr>
        <p:spPr>
          <a:xfrm>
            <a:off x="447869" y="3429000"/>
            <a:ext cx="5893840" cy="2954655"/>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0000"/>
                </a:solidFill>
                <a:effectLst/>
                <a:highlight>
                  <a:srgbClr val="FFFFFF"/>
                </a:highlight>
                <a:uLnTx/>
                <a:uFillTx/>
                <a:latin typeface="Source Sans Pro" panose="020B0503030403020204" pitchFamily="34" charset="0"/>
                <a:ea typeface="+mn-ea"/>
                <a:cs typeface="+mn-cs"/>
              </a:rPr>
              <a:t>“</a:t>
            </a:r>
            <a:r>
              <a:rPr kumimoji="0" lang="en-US" sz="1400" b="0" i="0" u="none" strike="noStrike" kern="1200" cap="none" spc="0" normalizeH="0" baseline="0" noProof="0">
                <a:ln>
                  <a:noFill/>
                </a:ln>
                <a:solidFill>
                  <a:srgbClr val="000000"/>
                </a:solidFill>
                <a:effectLst/>
                <a:highlight>
                  <a:srgbClr val="FFFFFF"/>
                </a:highlight>
                <a:uLnTx/>
                <a:uFillTx/>
                <a:latin typeface="Source Sans Pro" panose="020B0503030403020204" pitchFamily="34" charset="0"/>
                <a:ea typeface="+mn-ea"/>
                <a:cs typeface="+mn-cs"/>
              </a:rPr>
              <a:t>According to a release from the Rescue Mission, the non-profit group conducted an internal investigation this week while waiting for the official results from an ongoing investigation by public health officials.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highlight>
                <a:srgbClr val="FFFFFF"/>
              </a:highlight>
              <a:uLnTx/>
              <a:uFillTx/>
              <a:latin typeface="Source Sans Pro" panose="020B0503030403020204" pitchFamily="34" charset="0"/>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highlight>
                  <a:srgbClr val="FFFFFF"/>
                </a:highlight>
                <a:uLnTx/>
                <a:uFillTx/>
                <a:latin typeface="Source Sans Pro" panose="020B0503030403020204" pitchFamily="34" charset="0"/>
                <a:ea typeface="+mn-ea"/>
                <a:cs typeface="+mn-cs"/>
              </a:rPr>
              <a:t>“We determined that our Lawrence Street Shelter did not follow our established procedures for handling pre-prepared food donations on Sunday, which it often receives,” the release said. “We provide over 600,000 meals annually and are confident this is an isolated incident. Our number one concern is for the poor and needy we serve every day.”</a:t>
            </a:r>
            <a:r>
              <a:rPr kumimoji="0" lang="en-US" sz="4000" b="0" i="0" u="none" strike="noStrike" kern="1200" cap="none" spc="0" normalizeH="0" baseline="0" noProof="0">
                <a:ln>
                  <a:noFill/>
                </a:ln>
                <a:solidFill>
                  <a:srgbClr val="000000"/>
                </a:solidFill>
                <a:effectLst/>
                <a:highlight>
                  <a:srgbClr val="FFFFFF"/>
                </a:highlight>
                <a:uLnTx/>
                <a:uFillTx/>
                <a:latin typeface="Source Sans Pro" panose="020B0503030403020204" pitchFamily="34" charset="0"/>
                <a:ea typeface="+mn-ea"/>
                <a:cs typeface="+mn-cs"/>
              </a:rPr>
              <a:t>”</a:t>
            </a:r>
            <a:endParaRPr kumimoji="0" lang="en-US" sz="1400" b="0" i="0" u="none" strike="noStrike" kern="1200" cap="none" spc="0" normalizeH="0" baseline="0" noProof="0">
              <a:ln>
                <a:noFill/>
              </a:ln>
              <a:solidFill>
                <a:srgbClr val="000000"/>
              </a:solidFill>
              <a:effectLst/>
              <a:highlight>
                <a:srgbClr val="FFFFFF"/>
              </a:highlight>
              <a:uLnTx/>
              <a:uFillTx/>
              <a:latin typeface="Source Sans Pro" panose="020B0503030403020204" pitchFamily="34" charset="0"/>
              <a:ea typeface="+mn-ea"/>
              <a:cs typeface="+mn-cs"/>
            </a:endParaRPr>
          </a:p>
        </p:txBody>
      </p:sp>
    </p:spTree>
    <p:extLst>
      <p:ext uri="{BB962C8B-B14F-4D97-AF65-F5344CB8AC3E}">
        <p14:creationId xmlns:p14="http://schemas.microsoft.com/office/powerpoint/2010/main" val="87810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Small group dining outdoors">
            <a:extLst>
              <a:ext uri="{FF2B5EF4-FFF2-40B4-BE49-F238E27FC236}">
                <a16:creationId xmlns:a16="http://schemas.microsoft.com/office/drawing/2014/main" id="{87273BA6-66F8-9B64-1609-EE0B4993C1FC}"/>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3769" b="1"/>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5183084-B255-0F72-2966-DEB29B066B0A}"/>
              </a:ext>
            </a:extLst>
          </p:cNvPr>
          <p:cNvSpPr>
            <a:spLocks noGrp="1"/>
          </p:cNvSpPr>
          <p:nvPr>
            <p:ph type="title"/>
          </p:nvPr>
        </p:nvSpPr>
        <p:spPr>
          <a:xfrm>
            <a:off x="6885992" y="365125"/>
            <a:ext cx="5113175" cy="1899912"/>
          </a:xfrm>
        </p:spPr>
        <p:txBody>
          <a:bodyPr vert="horz" lIns="91440" tIns="45720" rIns="91440" bIns="45720" rtlCol="0" anchor="ctr">
            <a:normAutofit/>
          </a:bodyPr>
          <a:lstStyle/>
          <a:p>
            <a:pPr algn="ctr"/>
            <a:r>
              <a:rPr lang="en-US" sz="4800"/>
              <a:t>Our Commitment</a:t>
            </a:r>
          </a:p>
        </p:txBody>
      </p:sp>
      <p:sp>
        <p:nvSpPr>
          <p:cNvPr id="3" name="Content Placeholder 2">
            <a:extLst>
              <a:ext uri="{FF2B5EF4-FFF2-40B4-BE49-F238E27FC236}">
                <a16:creationId xmlns:a16="http://schemas.microsoft.com/office/drawing/2014/main" id="{C122AF3A-D117-AF36-F0A8-F5A55AD63A4A}"/>
              </a:ext>
            </a:extLst>
          </p:cNvPr>
          <p:cNvSpPr>
            <a:spLocks noGrp="1"/>
          </p:cNvSpPr>
          <p:nvPr>
            <p:ph sz="half" idx="1"/>
          </p:nvPr>
        </p:nvSpPr>
        <p:spPr>
          <a:xfrm>
            <a:off x="7531610" y="2434201"/>
            <a:ext cx="3822189" cy="3742762"/>
          </a:xfrm>
        </p:spPr>
        <p:txBody>
          <a:bodyPr vert="horz" lIns="91440" tIns="45720" rIns="91440" bIns="45720" rtlCol="0">
            <a:normAutofit/>
          </a:bodyPr>
          <a:lstStyle/>
          <a:p>
            <a:r>
              <a:rPr lang="en-US" sz="2000"/>
              <a:t>Food safety is a top priority for the Neighbors we serve</a:t>
            </a:r>
          </a:p>
          <a:p>
            <a:pPr lvl="1"/>
            <a:r>
              <a:rPr lang="en-US" sz="2000"/>
              <a:t>High risk populations: elderly, children, immuno-compromised</a:t>
            </a:r>
          </a:p>
          <a:p>
            <a:r>
              <a:rPr lang="en-US" sz="2000"/>
              <a:t>Food safety requires a shared responsibility for the greatest impact</a:t>
            </a:r>
          </a:p>
          <a:p>
            <a:r>
              <a:rPr lang="en-US" sz="2000"/>
              <a:t>Protects and promotes a healthy community</a:t>
            </a:r>
          </a:p>
          <a:p>
            <a:endParaRPr lang="en-US" sz="2000"/>
          </a:p>
        </p:txBody>
      </p:sp>
    </p:spTree>
    <p:extLst>
      <p:ext uri="{BB962C8B-B14F-4D97-AF65-F5344CB8AC3E}">
        <p14:creationId xmlns:p14="http://schemas.microsoft.com/office/powerpoint/2010/main" val="10842704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Content Placeholder 5" descr="Ice cream on the pavement">
            <a:extLst>
              <a:ext uri="{FF2B5EF4-FFF2-40B4-BE49-F238E27FC236}">
                <a16:creationId xmlns:a16="http://schemas.microsoft.com/office/drawing/2014/main" id="{F4800A2F-E9EE-ED03-CF69-B4E906C715F6}"/>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7B83165-E582-F86C-64F2-6F344DF163F7}"/>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Four main factors in foodborne illness</a:t>
            </a:r>
          </a:p>
        </p:txBody>
      </p:sp>
      <p:sp>
        <p:nvSpPr>
          <p:cNvPr id="3" name="Content Placeholder 2">
            <a:extLst>
              <a:ext uri="{FF2B5EF4-FFF2-40B4-BE49-F238E27FC236}">
                <a16:creationId xmlns:a16="http://schemas.microsoft.com/office/drawing/2014/main" id="{591F1CC3-3A0A-371C-1E97-0652DB8D7039}"/>
              </a:ext>
            </a:extLst>
          </p:cNvPr>
          <p:cNvSpPr>
            <a:spLocks noGrp="1"/>
          </p:cNvSpPr>
          <p:nvPr>
            <p:ph sz="half" idx="1"/>
          </p:nvPr>
        </p:nvSpPr>
        <p:spPr>
          <a:xfrm>
            <a:off x="838200" y="2716567"/>
            <a:ext cx="4337482" cy="3460396"/>
          </a:xfrm>
        </p:spPr>
        <p:txBody>
          <a:bodyPr vert="horz" lIns="91440" tIns="45720" rIns="91440" bIns="45720" rtlCol="0">
            <a:noAutofit/>
          </a:bodyPr>
          <a:lstStyle/>
          <a:p>
            <a:r>
              <a:rPr lang="en-US" dirty="0"/>
              <a:t>Time/temperature abuse</a:t>
            </a:r>
          </a:p>
          <a:p>
            <a:r>
              <a:rPr lang="en-US" dirty="0"/>
              <a:t> Cross-contamination</a:t>
            </a:r>
          </a:p>
          <a:p>
            <a:r>
              <a:rPr lang="en-US" dirty="0"/>
              <a:t>Poor personal hygiene</a:t>
            </a:r>
          </a:p>
          <a:p>
            <a:r>
              <a:rPr lang="en-US" dirty="0"/>
              <a:t>Poor cleaning &amp; sanitizing</a:t>
            </a:r>
          </a:p>
        </p:txBody>
      </p:sp>
    </p:spTree>
    <p:extLst>
      <p:ext uri="{BB962C8B-B14F-4D97-AF65-F5344CB8AC3E}">
        <p14:creationId xmlns:p14="http://schemas.microsoft.com/office/powerpoint/2010/main" val="35889185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218D9-1AD0-23AB-9A4A-3689CD55B906}"/>
              </a:ext>
            </a:extLst>
          </p:cNvPr>
          <p:cNvSpPr>
            <a:spLocks noGrp="1"/>
          </p:cNvSpPr>
          <p:nvPr>
            <p:ph type="title"/>
          </p:nvPr>
        </p:nvSpPr>
        <p:spPr/>
        <p:txBody>
          <a:bodyPr/>
          <a:lstStyle/>
          <a:p>
            <a:r>
              <a:rPr lang="en-US"/>
              <a:t>Time/Temperature Abuse</a:t>
            </a:r>
          </a:p>
        </p:txBody>
      </p:sp>
      <p:sp>
        <p:nvSpPr>
          <p:cNvPr id="3" name="Content Placeholder 2">
            <a:extLst>
              <a:ext uri="{FF2B5EF4-FFF2-40B4-BE49-F238E27FC236}">
                <a16:creationId xmlns:a16="http://schemas.microsoft.com/office/drawing/2014/main" id="{23C26F7C-4A63-6293-BEB2-BD8DF9824AC5}"/>
              </a:ext>
            </a:extLst>
          </p:cNvPr>
          <p:cNvSpPr>
            <a:spLocks noGrp="1"/>
          </p:cNvSpPr>
          <p:nvPr>
            <p:ph sz="half" idx="1"/>
          </p:nvPr>
        </p:nvSpPr>
        <p:spPr/>
        <p:txBody>
          <a:bodyPr/>
          <a:lstStyle/>
          <a:p>
            <a:r>
              <a:rPr lang="en-US" dirty="0"/>
              <a:t>Keep cold foods cold</a:t>
            </a:r>
          </a:p>
          <a:p>
            <a:r>
              <a:rPr lang="en-US" dirty="0"/>
              <a:t>Use a refrigerated truck or insulated freezer blankets regardless of distance</a:t>
            </a:r>
          </a:p>
          <a:p>
            <a:r>
              <a:rPr lang="en-US" dirty="0"/>
              <a:t>Adequate coverage</a:t>
            </a:r>
          </a:p>
          <a:p>
            <a:r>
              <a:rPr lang="en-US" dirty="0"/>
              <a:t>Use year round</a:t>
            </a:r>
          </a:p>
          <a:p>
            <a:r>
              <a:rPr lang="en-US" dirty="0"/>
              <a:t>Monitor  &amp; document temperatures</a:t>
            </a:r>
          </a:p>
          <a:p>
            <a:r>
              <a:rPr lang="en-US" dirty="0"/>
              <a:t>Leave the pets at home</a:t>
            </a:r>
          </a:p>
          <a:p>
            <a:endParaRPr lang="en-US" dirty="0"/>
          </a:p>
        </p:txBody>
      </p:sp>
      <p:pic>
        <p:nvPicPr>
          <p:cNvPr id="6" name="Content Placeholder 5" descr="A truck full of food&#10;&#10;Description automatically generated">
            <a:extLst>
              <a:ext uri="{FF2B5EF4-FFF2-40B4-BE49-F238E27FC236}">
                <a16:creationId xmlns:a16="http://schemas.microsoft.com/office/drawing/2014/main" id="{E9CC2DE6-7107-A5F1-2AFA-99A0C0B4430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49688" y="9864"/>
            <a:ext cx="5136101" cy="6848135"/>
          </a:xfrm>
        </p:spPr>
      </p:pic>
    </p:spTree>
    <p:extLst>
      <p:ext uri="{BB962C8B-B14F-4D97-AF65-F5344CB8AC3E}">
        <p14:creationId xmlns:p14="http://schemas.microsoft.com/office/powerpoint/2010/main" val="367672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93DA-3FF4-8D38-912B-B9D967C00F9A}"/>
              </a:ext>
            </a:extLst>
          </p:cNvPr>
          <p:cNvSpPr>
            <a:spLocks noGrp="1"/>
          </p:cNvSpPr>
          <p:nvPr>
            <p:ph type="title"/>
          </p:nvPr>
        </p:nvSpPr>
        <p:spPr>
          <a:xfrm>
            <a:off x="838200" y="365125"/>
            <a:ext cx="4984102" cy="1301977"/>
          </a:xfrm>
        </p:spPr>
        <p:txBody>
          <a:bodyPr vert="horz" lIns="91440" tIns="45720" rIns="91440" bIns="45720" rtlCol="0" anchor="ctr">
            <a:normAutofit/>
          </a:bodyPr>
          <a:lstStyle/>
          <a:p>
            <a:r>
              <a:rPr lang="en-US" sz="4000"/>
              <a:t>Cross-Contamination</a:t>
            </a:r>
            <a:br>
              <a:rPr lang="en-US" sz="4000"/>
            </a:br>
            <a:endParaRPr lang="en-US" sz="3100"/>
          </a:p>
        </p:txBody>
      </p:sp>
      <p:sp>
        <p:nvSpPr>
          <p:cNvPr id="11" name="Content Placeholder 10">
            <a:extLst>
              <a:ext uri="{FF2B5EF4-FFF2-40B4-BE49-F238E27FC236}">
                <a16:creationId xmlns:a16="http://schemas.microsoft.com/office/drawing/2014/main" id="{D3FF9500-93FC-0334-B61E-262B8CBEACEA}"/>
              </a:ext>
            </a:extLst>
          </p:cNvPr>
          <p:cNvSpPr>
            <a:spLocks noGrp="1"/>
          </p:cNvSpPr>
          <p:nvPr>
            <p:ph sz="half" idx="1"/>
          </p:nvPr>
        </p:nvSpPr>
        <p:spPr>
          <a:xfrm>
            <a:off x="838200" y="1772817"/>
            <a:ext cx="4051042" cy="4404146"/>
          </a:xfrm>
        </p:spPr>
        <p:txBody>
          <a:bodyPr>
            <a:normAutofit/>
          </a:bodyPr>
          <a:lstStyle/>
          <a:p>
            <a:r>
              <a:rPr lang="en-US" sz="2000"/>
              <a:t>Raw and ready-to-eat foods</a:t>
            </a:r>
          </a:p>
          <a:p>
            <a:r>
              <a:rPr lang="en-US" sz="2000"/>
              <a:t>Improper food handling</a:t>
            </a:r>
          </a:p>
          <a:p>
            <a:r>
              <a:rPr lang="en-US" sz="2000"/>
              <a:t>Improper food storage</a:t>
            </a:r>
          </a:p>
          <a:p>
            <a:r>
              <a:rPr lang="en-US" sz="2000"/>
              <a:t>Contaminated cleaning cloths on food contact surfaces</a:t>
            </a:r>
          </a:p>
          <a:p>
            <a:endParaRPr lang="en-US" sz="2000"/>
          </a:p>
          <a:p>
            <a:pPr marL="0" indent="0">
              <a:buNone/>
            </a:pPr>
            <a:r>
              <a:rPr lang="en-US" sz="3200"/>
              <a:t>Also……</a:t>
            </a:r>
          </a:p>
          <a:p>
            <a:r>
              <a:rPr lang="en-US" sz="2000"/>
              <a:t>Don’t forget cross-contact with allergenic products! </a:t>
            </a:r>
          </a:p>
          <a:p>
            <a:r>
              <a:rPr lang="en-US" sz="2000"/>
              <a:t>Now the Big Nine</a:t>
            </a:r>
          </a:p>
          <a:p>
            <a:endParaRPr lang="en-US" sz="2000"/>
          </a:p>
        </p:txBody>
      </p:sp>
      <p:pic>
        <p:nvPicPr>
          <p:cNvPr id="20" name="Content Placeholder 19">
            <a:extLst>
              <a:ext uri="{FF2B5EF4-FFF2-40B4-BE49-F238E27FC236}">
                <a16:creationId xmlns:a16="http://schemas.microsoft.com/office/drawing/2014/main" id="{2EB356AD-4C13-FC3D-2158-EC4E8FF4A8FF}"/>
              </a:ext>
            </a:extLst>
          </p:cNvPr>
          <p:cNvPicPr>
            <a:picLocks noGrp="1" noChangeAspect="1"/>
          </p:cNvPicPr>
          <p:nvPr>
            <p:ph sz="half" idx="2"/>
          </p:nvPr>
        </p:nvPicPr>
        <p:blipFill>
          <a:blip r:embed="rId2"/>
          <a:stretch>
            <a:fillRect/>
          </a:stretch>
        </p:blipFill>
        <p:spPr>
          <a:xfrm>
            <a:off x="5057192" y="1453293"/>
            <a:ext cx="7100650" cy="4882193"/>
          </a:xfrm>
          <a:prstGeom prst="rect">
            <a:avLst/>
          </a:prstGeom>
        </p:spPr>
      </p:pic>
    </p:spTree>
    <p:extLst>
      <p:ext uri="{BB962C8B-B14F-4D97-AF65-F5344CB8AC3E}">
        <p14:creationId xmlns:p14="http://schemas.microsoft.com/office/powerpoint/2010/main" val="22454625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Content Placeholder 5" descr="Handwashing with soap">
            <a:extLst>
              <a:ext uri="{FF2B5EF4-FFF2-40B4-BE49-F238E27FC236}">
                <a16:creationId xmlns:a16="http://schemas.microsoft.com/office/drawing/2014/main" id="{3983AE07-DC8A-A99D-3312-093FAE622753}"/>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r="5882"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4980F56-D1F5-1795-FFB8-566E89D942D6}"/>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Poor personal hygiene</a:t>
            </a:r>
          </a:p>
        </p:txBody>
      </p:sp>
      <p:sp>
        <p:nvSpPr>
          <p:cNvPr id="4" name="Content Placeholder 3">
            <a:extLst>
              <a:ext uri="{FF2B5EF4-FFF2-40B4-BE49-F238E27FC236}">
                <a16:creationId xmlns:a16="http://schemas.microsoft.com/office/drawing/2014/main" id="{3E401677-DDCC-4D6B-C41E-B9D8E65EF396}"/>
              </a:ext>
            </a:extLst>
          </p:cNvPr>
          <p:cNvSpPr>
            <a:spLocks noGrp="1"/>
          </p:cNvSpPr>
          <p:nvPr>
            <p:ph sz="half" idx="2"/>
          </p:nvPr>
        </p:nvSpPr>
        <p:spPr>
          <a:xfrm>
            <a:off x="7531610" y="2434201"/>
            <a:ext cx="3822189" cy="3742762"/>
          </a:xfrm>
        </p:spPr>
        <p:txBody>
          <a:bodyPr vert="horz" lIns="91440" tIns="45720" rIns="91440" bIns="45720" rtlCol="0">
            <a:noAutofit/>
          </a:bodyPr>
          <a:lstStyle/>
          <a:p>
            <a:r>
              <a:rPr lang="en-US"/>
              <a:t>Do not work when ill</a:t>
            </a:r>
          </a:p>
          <a:p>
            <a:r>
              <a:rPr lang="en-US"/>
              <a:t>Follow proper handwashing</a:t>
            </a:r>
          </a:p>
          <a:p>
            <a:r>
              <a:rPr lang="en-US"/>
              <a:t>Sneeze into the crook of your arm</a:t>
            </a:r>
          </a:p>
          <a:p>
            <a:r>
              <a:rPr lang="en-US"/>
              <a:t>Hand to face contact</a:t>
            </a:r>
          </a:p>
          <a:p>
            <a:pPr lvl="1"/>
            <a:r>
              <a:rPr lang="en-US" sz="2800"/>
              <a:t>Sneezing</a:t>
            </a:r>
          </a:p>
          <a:p>
            <a:pPr lvl="1"/>
            <a:r>
              <a:rPr lang="en-US" sz="2800"/>
              <a:t>Coughing</a:t>
            </a:r>
          </a:p>
        </p:txBody>
      </p:sp>
    </p:spTree>
    <p:extLst>
      <p:ext uri="{BB962C8B-B14F-4D97-AF65-F5344CB8AC3E}">
        <p14:creationId xmlns:p14="http://schemas.microsoft.com/office/powerpoint/2010/main" val="10882829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Content Placeholder 5" descr="Cleaning sponge">
            <a:extLst>
              <a:ext uri="{FF2B5EF4-FFF2-40B4-BE49-F238E27FC236}">
                <a16:creationId xmlns:a16="http://schemas.microsoft.com/office/drawing/2014/main" id="{104C27D7-54C2-8FC7-BE1B-417DEBEC78E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5884" r="-1"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EC1E78D-D37D-1FAE-6437-22915B3ADDA0}"/>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Poor cleaning and sanitizing</a:t>
            </a:r>
          </a:p>
        </p:txBody>
      </p:sp>
      <p:sp>
        <p:nvSpPr>
          <p:cNvPr id="3" name="Content Placeholder 2">
            <a:extLst>
              <a:ext uri="{FF2B5EF4-FFF2-40B4-BE49-F238E27FC236}">
                <a16:creationId xmlns:a16="http://schemas.microsoft.com/office/drawing/2014/main" id="{323E20D7-D109-C0E0-F95E-0AB506303F1D}"/>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2400"/>
              <a:t>Regular cleaning of your facility is important!</a:t>
            </a:r>
          </a:p>
          <a:p>
            <a:r>
              <a:rPr lang="en-US" sz="2400"/>
              <a:t>Equipment and utensils used in your facility must be washed, rinsed and sanitized in between use</a:t>
            </a:r>
          </a:p>
          <a:p>
            <a:r>
              <a:rPr lang="en-US" sz="2400"/>
              <a:t>Make sure your sanitizer is working!</a:t>
            </a:r>
          </a:p>
          <a:p>
            <a:endParaRPr lang="en-US" sz="2400"/>
          </a:p>
        </p:txBody>
      </p:sp>
    </p:spTree>
    <p:extLst>
      <p:ext uri="{BB962C8B-B14F-4D97-AF65-F5344CB8AC3E}">
        <p14:creationId xmlns:p14="http://schemas.microsoft.com/office/powerpoint/2010/main" val="41730316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12458A7-4E2A-9727-DC5E-9D11160846CB}"/>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Foods Most Likely to Become Unsafe</a:t>
            </a:r>
          </a:p>
        </p:txBody>
      </p:sp>
      <p:pic>
        <p:nvPicPr>
          <p:cNvPr id="10" name="Content Placeholder 9" descr="Top view of seasoned tomahawk steaks">
            <a:extLst>
              <a:ext uri="{FF2B5EF4-FFF2-40B4-BE49-F238E27FC236}">
                <a16:creationId xmlns:a16="http://schemas.microsoft.com/office/drawing/2014/main" id="{6A9F3C10-2E4E-ED85-082F-4DB4A8504E0E}"/>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5694" r="5922" b="2"/>
          <a:stretch/>
        </p:blipFill>
        <p:spPr>
          <a:xfrm>
            <a:off x="1" y="10"/>
            <a:ext cx="6936390" cy="6857990"/>
          </a:xfrm>
          <a:prstGeom prst="rect">
            <a:avLst/>
          </a:prstGeom>
        </p:spPr>
      </p:pic>
      <p:sp>
        <p:nvSpPr>
          <p:cNvPr id="3" name="Content Placeholder 2">
            <a:extLst>
              <a:ext uri="{FF2B5EF4-FFF2-40B4-BE49-F238E27FC236}">
                <a16:creationId xmlns:a16="http://schemas.microsoft.com/office/drawing/2014/main" id="{0886EDE6-FF8E-5F07-15A5-8D1CE17D7560}"/>
              </a:ext>
            </a:extLst>
          </p:cNvPr>
          <p:cNvSpPr>
            <a:spLocks noGrp="1"/>
          </p:cNvSpPr>
          <p:nvPr>
            <p:ph sz="half" idx="1"/>
          </p:nvPr>
        </p:nvSpPr>
        <p:spPr>
          <a:xfrm>
            <a:off x="7531610" y="2434201"/>
            <a:ext cx="3822189" cy="4058674"/>
          </a:xfrm>
        </p:spPr>
        <p:txBody>
          <a:bodyPr vert="horz" lIns="91440" tIns="45720" rIns="91440" bIns="45720" rtlCol="0">
            <a:normAutofit fontScale="92500" lnSpcReduction="20000"/>
          </a:bodyPr>
          <a:lstStyle/>
          <a:p>
            <a:r>
              <a:rPr lang="en-US" sz="2000"/>
              <a:t>TCS Foods: food requiring time and temperature control for food safety</a:t>
            </a:r>
          </a:p>
          <a:p>
            <a:r>
              <a:rPr lang="en-US" sz="2000"/>
              <a:t>“FAT TOM”</a:t>
            </a:r>
          </a:p>
          <a:p>
            <a:r>
              <a:rPr lang="en-US" sz="2000"/>
              <a:t>Food - Most bacteria need nutrients to survive – TCS foods support the growth of bacteria better than other types of food</a:t>
            </a:r>
          </a:p>
          <a:p>
            <a:r>
              <a:rPr lang="en-US" sz="2000"/>
              <a:t>Acidity – little or no acid</a:t>
            </a:r>
          </a:p>
          <a:p>
            <a:r>
              <a:rPr lang="en-US" sz="2000"/>
              <a:t>Temperature</a:t>
            </a:r>
          </a:p>
          <a:p>
            <a:r>
              <a:rPr lang="en-US" sz="2000"/>
              <a:t>Time – longer time in danger zone</a:t>
            </a:r>
          </a:p>
          <a:p>
            <a:r>
              <a:rPr lang="en-US" sz="2000"/>
              <a:t>Oxygen</a:t>
            </a:r>
          </a:p>
          <a:p>
            <a:r>
              <a:rPr lang="en-US" sz="2000"/>
              <a:t>Moisture – high levels</a:t>
            </a:r>
          </a:p>
        </p:txBody>
      </p:sp>
    </p:spTree>
    <p:extLst>
      <p:ext uri="{BB962C8B-B14F-4D97-AF65-F5344CB8AC3E}">
        <p14:creationId xmlns:p14="http://schemas.microsoft.com/office/powerpoint/2010/main" val="29921730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5AF5B-3363-C13E-1EFA-467A8ECF1BAB}"/>
              </a:ext>
            </a:extLst>
          </p:cNvPr>
          <p:cNvSpPr>
            <a:spLocks noGrp="1"/>
          </p:cNvSpPr>
          <p:nvPr>
            <p:ph type="title"/>
          </p:nvPr>
        </p:nvSpPr>
        <p:spPr>
          <a:xfrm>
            <a:off x="838200" y="365125"/>
            <a:ext cx="6379346" cy="1325563"/>
          </a:xfrm>
        </p:spPr>
        <p:txBody>
          <a:bodyPr/>
          <a:lstStyle/>
          <a:p>
            <a:r>
              <a:rPr lang="en-US"/>
              <a:t>Food Safety is Preventive</a:t>
            </a:r>
          </a:p>
        </p:txBody>
      </p:sp>
      <p:sp>
        <p:nvSpPr>
          <p:cNvPr id="3" name="Content Placeholder 2">
            <a:extLst>
              <a:ext uri="{FF2B5EF4-FFF2-40B4-BE49-F238E27FC236}">
                <a16:creationId xmlns:a16="http://schemas.microsoft.com/office/drawing/2014/main" id="{11F4FB1A-1DE7-E056-85FE-5C4BEFCA610E}"/>
              </a:ext>
            </a:extLst>
          </p:cNvPr>
          <p:cNvSpPr>
            <a:spLocks noGrp="1"/>
          </p:cNvSpPr>
          <p:nvPr>
            <p:ph sz="half" idx="1"/>
          </p:nvPr>
        </p:nvSpPr>
        <p:spPr/>
        <p:txBody>
          <a:bodyPr/>
          <a:lstStyle/>
          <a:p>
            <a:r>
              <a:rPr lang="en-US"/>
              <a:t>A food safety program is built of several prerequisite programs that work together to ensure a solid foundation for safe food</a:t>
            </a:r>
          </a:p>
          <a:p>
            <a:r>
              <a:rPr lang="en-US"/>
              <a:t>Usually with an outbreak of a foodborne illness, it is a prerequisite program that has failed</a:t>
            </a:r>
          </a:p>
        </p:txBody>
      </p:sp>
      <p:pic>
        <p:nvPicPr>
          <p:cNvPr id="6" name="Content Placeholder 5" descr="A close-up of words&#10;&#10;Description automatically generated">
            <a:extLst>
              <a:ext uri="{FF2B5EF4-FFF2-40B4-BE49-F238E27FC236}">
                <a16:creationId xmlns:a16="http://schemas.microsoft.com/office/drawing/2014/main" id="{A5FA366B-0200-ABCD-1829-D7340B30686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71052" y="530956"/>
            <a:ext cx="3539071" cy="6047223"/>
          </a:xfrm>
        </p:spPr>
      </p:pic>
    </p:spTree>
    <p:extLst>
      <p:ext uri="{BB962C8B-B14F-4D97-AF65-F5344CB8AC3E}">
        <p14:creationId xmlns:p14="http://schemas.microsoft.com/office/powerpoint/2010/main" val="349752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Volunteers packing essentials in carton boxes for charity">
            <a:extLst>
              <a:ext uri="{FF2B5EF4-FFF2-40B4-BE49-F238E27FC236}">
                <a16:creationId xmlns:a16="http://schemas.microsoft.com/office/drawing/2014/main" id="{47D142D6-A42B-AA5B-5D62-422F7861B86E}"/>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5151" r="732" b="-1"/>
          <a:stretch/>
        </p:blipFill>
        <p:spPr>
          <a:xfrm>
            <a:off x="2522356" y="10"/>
            <a:ext cx="9669642" cy="6857990"/>
          </a:xfrm>
          <a:prstGeom prst="rect">
            <a:avLst/>
          </a:prstGeom>
        </p:spPr>
      </p:pic>
      <p:sp>
        <p:nvSpPr>
          <p:cNvPr id="17" name="Rectangle 1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19EB14E-8AE2-62C1-D4F0-5E588A26C78E}"/>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The Food Safety Manual for Food Banking	</a:t>
            </a:r>
          </a:p>
        </p:txBody>
      </p:sp>
      <p:sp>
        <p:nvSpPr>
          <p:cNvPr id="3" name="Content Placeholder 2">
            <a:extLst>
              <a:ext uri="{FF2B5EF4-FFF2-40B4-BE49-F238E27FC236}">
                <a16:creationId xmlns:a16="http://schemas.microsoft.com/office/drawing/2014/main" id="{726EF164-F49D-20F3-8239-1DF0B7C66CF2}"/>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2000"/>
              <a:t>Food safety removed from various partner manuals to ensure complete and current information in a central location</a:t>
            </a:r>
          </a:p>
          <a:p>
            <a:r>
              <a:rPr lang="en-US" sz="2000"/>
              <a:t>Provides requirements and best practices for food safety</a:t>
            </a:r>
          </a:p>
          <a:p>
            <a:r>
              <a:rPr lang="en-US" sz="2000"/>
              <a:t>Mirrors our overall food safety program for IFB</a:t>
            </a:r>
          </a:p>
          <a:p>
            <a:r>
              <a:rPr lang="en-US" sz="2000"/>
              <a:t>Use it as a resource!</a:t>
            </a:r>
          </a:p>
          <a:p>
            <a:endParaRPr lang="en-US" sz="2000"/>
          </a:p>
        </p:txBody>
      </p:sp>
    </p:spTree>
    <p:extLst>
      <p:ext uri="{BB962C8B-B14F-4D97-AF65-F5344CB8AC3E}">
        <p14:creationId xmlns:p14="http://schemas.microsoft.com/office/powerpoint/2010/main" val="1010388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E72E5-A877-F299-8795-37ED45379832}"/>
              </a:ext>
            </a:extLst>
          </p:cNvPr>
          <p:cNvSpPr/>
          <p:nvPr/>
        </p:nvSpPr>
        <p:spPr>
          <a:xfrm>
            <a:off x="3233" y="3232"/>
            <a:ext cx="12191999" cy="1175287"/>
          </a:xfrm>
          <a:prstGeom prst="rect">
            <a:avLst/>
          </a:prstGeom>
          <a:solidFill>
            <a:srgbClr val="219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45D3DDF-50E3-1C31-416A-635EF462511C}"/>
              </a:ext>
            </a:extLst>
          </p:cNvPr>
          <p:cNvSpPr txBox="1">
            <a:spLocks/>
          </p:cNvSpPr>
          <p:nvPr/>
        </p:nvSpPr>
        <p:spPr>
          <a:xfrm>
            <a:off x="424600" y="-2635"/>
            <a:ext cx="11670144" cy="11870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Calibri"/>
                <a:ea typeface="Calibri"/>
                <a:cs typeface="Calibri"/>
              </a:rPr>
              <a:t>MONITORING NEEDS – FINDHELPIDAHO.ORG</a:t>
            </a:r>
          </a:p>
        </p:txBody>
      </p:sp>
      <p:pic>
        <p:nvPicPr>
          <p:cNvPr id="5" name="Picture 4" descr="A group of food on a black background&#10;&#10;Description automatically generated">
            <a:extLst>
              <a:ext uri="{FF2B5EF4-FFF2-40B4-BE49-F238E27FC236}">
                <a16:creationId xmlns:a16="http://schemas.microsoft.com/office/drawing/2014/main" id="{FA48B94C-1D65-2BAB-A80D-BF961C54F801}"/>
              </a:ext>
            </a:extLst>
          </p:cNvPr>
          <p:cNvPicPr>
            <a:picLocks noChangeAspect="1"/>
          </p:cNvPicPr>
          <p:nvPr/>
        </p:nvPicPr>
        <p:blipFill>
          <a:blip r:embed="rId3"/>
          <a:stretch>
            <a:fillRect/>
          </a:stretch>
        </p:blipFill>
        <p:spPr>
          <a:xfrm flipH="1">
            <a:off x="8317423" y="5017575"/>
            <a:ext cx="3771255" cy="1885628"/>
          </a:xfrm>
          <a:prstGeom prst="rect">
            <a:avLst/>
          </a:prstGeom>
        </p:spPr>
      </p:pic>
      <p:pic>
        <p:nvPicPr>
          <p:cNvPr id="2" name="Picture 1" descr="A pie chart with text on it&#10;&#10;Description automatically generated">
            <a:extLst>
              <a:ext uri="{FF2B5EF4-FFF2-40B4-BE49-F238E27FC236}">
                <a16:creationId xmlns:a16="http://schemas.microsoft.com/office/drawing/2014/main" id="{2501B417-95E5-4641-4D28-713D469420EC}"/>
              </a:ext>
            </a:extLst>
          </p:cNvPr>
          <p:cNvPicPr>
            <a:picLocks noChangeAspect="1"/>
          </p:cNvPicPr>
          <p:nvPr/>
        </p:nvPicPr>
        <p:blipFill>
          <a:blip r:embed="rId4"/>
          <a:stretch>
            <a:fillRect/>
          </a:stretch>
        </p:blipFill>
        <p:spPr>
          <a:xfrm>
            <a:off x="93634" y="1282535"/>
            <a:ext cx="5997797" cy="4896592"/>
          </a:xfrm>
          <a:prstGeom prst="rect">
            <a:avLst/>
          </a:prstGeom>
        </p:spPr>
      </p:pic>
      <p:pic>
        <p:nvPicPr>
          <p:cNvPr id="6" name="Picture 5" descr="A table with numbers and words&#10;&#10;Description automatically generated">
            <a:extLst>
              <a:ext uri="{FF2B5EF4-FFF2-40B4-BE49-F238E27FC236}">
                <a16:creationId xmlns:a16="http://schemas.microsoft.com/office/drawing/2014/main" id="{739AA898-DE90-0384-4986-2E792A1DA663}"/>
              </a:ext>
            </a:extLst>
          </p:cNvPr>
          <p:cNvPicPr>
            <a:picLocks noChangeAspect="1"/>
          </p:cNvPicPr>
          <p:nvPr/>
        </p:nvPicPr>
        <p:blipFill rotWithShape="1">
          <a:blip r:embed="rId5"/>
          <a:srcRect t="1244" r="217" b="-249"/>
          <a:stretch/>
        </p:blipFill>
        <p:spPr>
          <a:xfrm>
            <a:off x="6339444" y="1488127"/>
            <a:ext cx="4540343" cy="3941105"/>
          </a:xfrm>
          <a:prstGeom prst="rect">
            <a:avLst/>
          </a:prstGeom>
        </p:spPr>
      </p:pic>
    </p:spTree>
    <p:extLst>
      <p:ext uri="{BB962C8B-B14F-4D97-AF65-F5344CB8AC3E}">
        <p14:creationId xmlns:p14="http://schemas.microsoft.com/office/powerpoint/2010/main" val="11308950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 name="Rectangle 27">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4" name="Freeform: Shape 33">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5" name="Group 34">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15" name="Freeform: Shape 14">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Freeform: Shape 15">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 name="Freeform: Shape 18">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1" name="Freeform: Shape 20">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le 1">
            <a:extLst>
              <a:ext uri="{FF2B5EF4-FFF2-40B4-BE49-F238E27FC236}">
                <a16:creationId xmlns:a16="http://schemas.microsoft.com/office/drawing/2014/main" id="{6F9B4C63-4960-0AC6-4B4F-81CD5056A61E}"/>
              </a:ext>
            </a:extLst>
          </p:cNvPr>
          <p:cNvSpPr>
            <a:spLocks noGrp="1"/>
          </p:cNvSpPr>
          <p:nvPr>
            <p:ph type="ctrTitle"/>
          </p:nvPr>
        </p:nvSpPr>
        <p:spPr>
          <a:xfrm>
            <a:off x="3502731" y="1542402"/>
            <a:ext cx="5186842" cy="2387918"/>
          </a:xfrm>
        </p:spPr>
        <p:txBody>
          <a:bodyPr anchor="b">
            <a:normAutofit/>
          </a:bodyPr>
          <a:lstStyle/>
          <a:p>
            <a:r>
              <a:rPr lang="en-US" sz="5200">
                <a:solidFill>
                  <a:schemeClr val="tx2"/>
                </a:solidFill>
              </a:rPr>
              <a:t>Manual Highlights</a:t>
            </a:r>
          </a:p>
        </p:txBody>
      </p:sp>
      <p:sp>
        <p:nvSpPr>
          <p:cNvPr id="3" name="Subtitle 2">
            <a:extLst>
              <a:ext uri="{FF2B5EF4-FFF2-40B4-BE49-F238E27FC236}">
                <a16:creationId xmlns:a16="http://schemas.microsoft.com/office/drawing/2014/main" id="{91DCE11F-C1CE-8035-873B-16FB35CBDFC3}"/>
              </a:ext>
            </a:extLst>
          </p:cNvPr>
          <p:cNvSpPr>
            <a:spLocks noGrp="1"/>
          </p:cNvSpPr>
          <p:nvPr>
            <p:ph type="subTitle" idx="1"/>
          </p:nvPr>
        </p:nvSpPr>
        <p:spPr>
          <a:xfrm>
            <a:off x="3502135" y="4001587"/>
            <a:ext cx="5188034" cy="682079"/>
          </a:xfrm>
        </p:spPr>
        <p:txBody>
          <a:bodyPr>
            <a:normAutofit/>
          </a:bodyPr>
          <a:lstStyle/>
          <a:p>
            <a:endParaRPr lang="en-US">
              <a:solidFill>
                <a:schemeClr val="tx2"/>
              </a:solidFill>
            </a:endParaRPr>
          </a:p>
        </p:txBody>
      </p:sp>
      <p:grpSp>
        <p:nvGrpSpPr>
          <p:cNvPr id="23" name="Group 22">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24" name="Freeform: Shape 23">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Freeform: Shape 24">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Freeform: Shape 26">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9" name="Group 28">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30" name="Freeform: Shape 29">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 name="Freeform: Shape 30">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 name="Freeform: Shape 31">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Freeform: Shape 32">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8888195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F7786F08-5CE7-BDF1-F47D-2BFB4583B052}"/>
              </a:ext>
            </a:extLst>
          </p:cNvPr>
          <p:cNvSpPr>
            <a:spLocks noGrp="1"/>
          </p:cNvSpPr>
          <p:nvPr>
            <p:ph type="title"/>
          </p:nvPr>
        </p:nvSpPr>
        <p:spPr>
          <a:xfrm>
            <a:off x="761803" y="350196"/>
            <a:ext cx="4646904" cy="1624520"/>
          </a:xfrm>
        </p:spPr>
        <p:txBody>
          <a:bodyPr anchor="ctr">
            <a:normAutofit/>
          </a:bodyPr>
          <a:lstStyle/>
          <a:p>
            <a:r>
              <a:rPr lang="en-US" sz="3700"/>
              <a:t>Federal Retail Labeling Requirements	</a:t>
            </a:r>
          </a:p>
        </p:txBody>
      </p:sp>
      <p:sp>
        <p:nvSpPr>
          <p:cNvPr id="3" name="Content Placeholder 2">
            <a:extLst>
              <a:ext uri="{FF2B5EF4-FFF2-40B4-BE49-F238E27FC236}">
                <a16:creationId xmlns:a16="http://schemas.microsoft.com/office/drawing/2014/main" id="{EBFE1AB1-1CD1-EB93-C430-A84F59785E0D}"/>
              </a:ext>
            </a:extLst>
          </p:cNvPr>
          <p:cNvSpPr>
            <a:spLocks noGrp="1"/>
          </p:cNvSpPr>
          <p:nvPr>
            <p:ph idx="1"/>
          </p:nvPr>
        </p:nvSpPr>
        <p:spPr>
          <a:xfrm>
            <a:off x="761802" y="2285999"/>
            <a:ext cx="4646905" cy="4394719"/>
          </a:xfrm>
        </p:spPr>
        <p:txBody>
          <a:bodyPr anchor="ctr">
            <a:normAutofit/>
          </a:bodyPr>
          <a:lstStyle/>
          <a:p>
            <a:r>
              <a:rPr lang="en-US" sz="1600"/>
              <a:t>All food items distributed to our neighbors must be appropriately labeled for retail sale according to The Fair Packaging and Labeling Act (FPLA) – with the exception of whole produce</a:t>
            </a:r>
          </a:p>
          <a:p>
            <a:pPr lvl="1"/>
            <a:r>
              <a:rPr lang="en-US" sz="1600"/>
              <a:t>Common name</a:t>
            </a:r>
          </a:p>
          <a:p>
            <a:pPr lvl="1"/>
            <a:r>
              <a:rPr lang="en-US" sz="1600"/>
              <a:t>Name of manufacturer/distributor</a:t>
            </a:r>
          </a:p>
          <a:p>
            <a:pPr lvl="1"/>
            <a:r>
              <a:rPr lang="en-US" sz="1600"/>
              <a:t>Pack Date</a:t>
            </a:r>
          </a:p>
          <a:p>
            <a:pPr lvl="1"/>
            <a:r>
              <a:rPr lang="en-US" sz="1600"/>
              <a:t>List of ingredients</a:t>
            </a:r>
          </a:p>
          <a:p>
            <a:pPr lvl="1"/>
            <a:r>
              <a:rPr lang="en-US" sz="1600"/>
              <a:t>Allergen statement</a:t>
            </a:r>
          </a:p>
          <a:p>
            <a:pPr lvl="1"/>
            <a:r>
              <a:rPr lang="en-US" sz="1600"/>
              <a:t>Safe handling instructions: meat, poultry, fish/seafood</a:t>
            </a:r>
          </a:p>
          <a:p>
            <a:r>
              <a:rPr lang="en-US" sz="1600"/>
              <a:t>Failure to distribute properly labeled food? </a:t>
            </a:r>
          </a:p>
          <a:p>
            <a:pPr lvl="1"/>
            <a:r>
              <a:rPr lang="en-US" sz="1600"/>
              <a:t>Class I Recall</a:t>
            </a:r>
          </a:p>
          <a:p>
            <a:r>
              <a:rPr lang="en-US" sz="1600"/>
              <a:t>Remember our commitment to our partners!</a:t>
            </a:r>
          </a:p>
        </p:txBody>
      </p:sp>
      <p:pic>
        <p:nvPicPr>
          <p:cNvPr id="5" name="Picture 4" descr="Packages on conveyor belt">
            <a:extLst>
              <a:ext uri="{FF2B5EF4-FFF2-40B4-BE49-F238E27FC236}">
                <a16:creationId xmlns:a16="http://schemas.microsoft.com/office/drawing/2014/main" id="{DEA12438-DFF4-F30E-03D9-FB3FA579CA42}"/>
              </a:ext>
            </a:extLst>
          </p:cNvPr>
          <p:cNvPicPr>
            <a:picLocks noChangeAspect="1"/>
          </p:cNvPicPr>
          <p:nvPr/>
        </p:nvPicPr>
        <p:blipFill rotWithShape="1">
          <a:blip r:embed="rId2"/>
          <a:srcRect l="4233" r="36367" b="-2"/>
          <a:stretch/>
        </p:blipFill>
        <p:spPr>
          <a:xfrm>
            <a:off x="6096000" y="1"/>
            <a:ext cx="6102825" cy="6858000"/>
          </a:xfrm>
          <a:prstGeom prst="rect">
            <a:avLst/>
          </a:prstGeom>
        </p:spPr>
      </p:pic>
    </p:spTree>
    <p:extLst>
      <p:ext uri="{BB962C8B-B14F-4D97-AF65-F5344CB8AC3E}">
        <p14:creationId xmlns:p14="http://schemas.microsoft.com/office/powerpoint/2010/main" val="31453062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Picture 4" descr="Top view of different fruits and vegetables">
            <a:extLst>
              <a:ext uri="{FF2B5EF4-FFF2-40B4-BE49-F238E27FC236}">
                <a16:creationId xmlns:a16="http://schemas.microsoft.com/office/drawing/2014/main" id="{BB3C7148-C8DF-236F-9B7D-42785C338D1E}"/>
              </a:ext>
            </a:extLst>
          </p:cNvPr>
          <p:cNvPicPr>
            <a:picLocks noChangeAspect="1"/>
          </p:cNvPicPr>
          <p:nvPr/>
        </p:nvPicPr>
        <p:blipFill rotWithShape="1">
          <a:blip r:embed="rId2"/>
          <a:srcRect l="2601" r="7160"/>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7391BAD-2B73-14F1-CD19-7790759A44C9}"/>
              </a:ext>
            </a:extLst>
          </p:cNvPr>
          <p:cNvSpPr>
            <a:spLocks noGrp="1"/>
          </p:cNvSpPr>
          <p:nvPr>
            <p:ph type="title"/>
          </p:nvPr>
        </p:nvSpPr>
        <p:spPr>
          <a:xfrm>
            <a:off x="8284909" y="356247"/>
            <a:ext cx="3822189" cy="1899912"/>
          </a:xfrm>
        </p:spPr>
        <p:txBody>
          <a:bodyPr>
            <a:normAutofit/>
          </a:bodyPr>
          <a:lstStyle/>
          <a:p>
            <a:r>
              <a:rPr lang="en-US" sz="4000"/>
              <a:t>Fresh Produce</a:t>
            </a:r>
          </a:p>
        </p:txBody>
      </p:sp>
      <p:sp>
        <p:nvSpPr>
          <p:cNvPr id="3" name="Content Placeholder 2">
            <a:extLst>
              <a:ext uri="{FF2B5EF4-FFF2-40B4-BE49-F238E27FC236}">
                <a16:creationId xmlns:a16="http://schemas.microsoft.com/office/drawing/2014/main" id="{C60B2387-1E02-BF8F-BE6A-87685E8BE206}"/>
              </a:ext>
            </a:extLst>
          </p:cNvPr>
          <p:cNvSpPr>
            <a:spLocks noGrp="1"/>
          </p:cNvSpPr>
          <p:nvPr>
            <p:ph idx="1"/>
          </p:nvPr>
        </p:nvSpPr>
        <p:spPr>
          <a:xfrm>
            <a:off x="8478174" y="2112885"/>
            <a:ext cx="3435658" cy="4268264"/>
          </a:xfrm>
        </p:spPr>
        <p:txBody>
          <a:bodyPr>
            <a:normAutofit/>
          </a:bodyPr>
          <a:lstStyle/>
          <a:p>
            <a:r>
              <a:rPr lang="en-US" sz="2000"/>
              <a:t>Whole produce does not require labeling</a:t>
            </a:r>
          </a:p>
          <a:p>
            <a:r>
              <a:rPr lang="en-US" sz="2000"/>
              <a:t>Processed produce must be labeled</a:t>
            </a:r>
          </a:p>
          <a:p>
            <a:r>
              <a:rPr lang="en-US" sz="2000"/>
              <a:t>Garden produce must be intact – cannot be cut or processed</a:t>
            </a:r>
          </a:p>
          <a:p>
            <a:r>
              <a:rPr lang="en-US" sz="2000"/>
              <a:t>Examples of cut produce</a:t>
            </a:r>
          </a:p>
          <a:p>
            <a:r>
              <a:rPr lang="en-US" sz="2000"/>
              <a:t>Temperature requirements </a:t>
            </a:r>
          </a:p>
          <a:p>
            <a:pPr lvl="1"/>
            <a:r>
              <a:rPr lang="en-US" sz="1600"/>
              <a:t>Whole vs. cut</a:t>
            </a:r>
          </a:p>
          <a:p>
            <a:pPr lvl="1"/>
            <a:r>
              <a:rPr lang="en-US" sz="1600"/>
              <a:t>Grocery store placement</a:t>
            </a:r>
          </a:p>
        </p:txBody>
      </p:sp>
    </p:spTree>
    <p:extLst>
      <p:ext uri="{BB962C8B-B14F-4D97-AF65-F5344CB8AC3E}">
        <p14:creationId xmlns:p14="http://schemas.microsoft.com/office/powerpoint/2010/main" val="25703728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Brown farm eggs on table">
            <a:extLst>
              <a:ext uri="{FF2B5EF4-FFF2-40B4-BE49-F238E27FC236}">
                <a16:creationId xmlns:a16="http://schemas.microsoft.com/office/drawing/2014/main" id="{73C62176-2D15-3785-42F4-7D1075C6C31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553" r="3329" b="-1"/>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A9708D3-2403-6601-065A-D3CF313B4067}"/>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Farm Fresh Eggs</a:t>
            </a:r>
          </a:p>
        </p:txBody>
      </p:sp>
      <p:sp>
        <p:nvSpPr>
          <p:cNvPr id="4" name="Content Placeholder 3">
            <a:extLst>
              <a:ext uri="{FF2B5EF4-FFF2-40B4-BE49-F238E27FC236}">
                <a16:creationId xmlns:a16="http://schemas.microsoft.com/office/drawing/2014/main" id="{956A2E58-9497-08DB-B1F9-E54A3B80D388}"/>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2000"/>
              <a:t>Egg carton must be clearly marked with “Ungraded” or grading blacked out</a:t>
            </a:r>
          </a:p>
          <a:p>
            <a:r>
              <a:rPr lang="en-US" sz="2000"/>
              <a:t>Carton must bear the name and address of Idaho egg producer</a:t>
            </a:r>
          </a:p>
          <a:p>
            <a:r>
              <a:rPr lang="en-US" sz="2000"/>
              <a:t>Eggs must be kept refrigerated at 45ᵒF or below</a:t>
            </a:r>
          </a:p>
          <a:p>
            <a:r>
              <a:rPr lang="en-US" sz="2000"/>
              <a:t>Ensure eggs were refrigerated at 45ᵒF or below within one month of being laid</a:t>
            </a:r>
          </a:p>
        </p:txBody>
      </p:sp>
    </p:spTree>
    <p:extLst>
      <p:ext uri="{BB962C8B-B14F-4D97-AF65-F5344CB8AC3E}">
        <p14:creationId xmlns:p14="http://schemas.microsoft.com/office/powerpoint/2010/main" val="255370869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153C19E-CF53-1221-9CCF-A5A7D10708DF}"/>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Baby Formula &amp; Baby Food</a:t>
            </a:r>
          </a:p>
        </p:txBody>
      </p:sp>
      <p:pic>
        <p:nvPicPr>
          <p:cNvPr id="5" name="Content Placeholder 4">
            <a:extLst>
              <a:ext uri="{FF2B5EF4-FFF2-40B4-BE49-F238E27FC236}">
                <a16:creationId xmlns:a16="http://schemas.microsoft.com/office/drawing/2014/main" id="{8EB389CD-2CDE-DDD0-DE82-E68A5A6B1605}"/>
              </a:ext>
            </a:extLst>
          </p:cNvPr>
          <p:cNvPicPr>
            <a:picLocks noGrp="1" noChangeAspect="1"/>
          </p:cNvPicPr>
          <p:nvPr>
            <p:ph sz="half" idx="1"/>
          </p:nvPr>
        </p:nvPicPr>
        <p:blipFill rotWithShape="1">
          <a:blip r:embed="rId2"/>
          <a:srcRect l="21614" r="2" b="2"/>
          <a:stretch/>
        </p:blipFill>
        <p:spPr>
          <a:xfrm>
            <a:off x="1" y="10"/>
            <a:ext cx="6936390" cy="6857990"/>
          </a:xfrm>
          <a:prstGeom prst="rect">
            <a:avLst/>
          </a:prstGeom>
        </p:spPr>
      </p:pic>
      <p:sp>
        <p:nvSpPr>
          <p:cNvPr id="4" name="Content Placeholder 3">
            <a:extLst>
              <a:ext uri="{FF2B5EF4-FFF2-40B4-BE49-F238E27FC236}">
                <a16:creationId xmlns:a16="http://schemas.microsoft.com/office/drawing/2014/main" id="{7D3DD822-6BA4-52F2-4779-C5F0321E7075}"/>
              </a:ext>
            </a:extLst>
          </p:cNvPr>
          <p:cNvSpPr>
            <a:spLocks noGrp="1"/>
          </p:cNvSpPr>
          <p:nvPr>
            <p:ph sz="half" idx="2"/>
          </p:nvPr>
        </p:nvSpPr>
        <p:spPr>
          <a:xfrm>
            <a:off x="7531610" y="2434201"/>
            <a:ext cx="3822189" cy="3742762"/>
          </a:xfrm>
        </p:spPr>
        <p:txBody>
          <a:bodyPr vert="horz" lIns="91440" tIns="45720" rIns="91440" bIns="45720" rtlCol="0">
            <a:normAutofit fontScale="92500" lnSpcReduction="10000"/>
          </a:bodyPr>
          <a:lstStyle/>
          <a:p>
            <a:r>
              <a:rPr lang="en-US" sz="1900"/>
              <a:t>Baby formula must be destroyed upon date of expiration</a:t>
            </a:r>
            <a:endParaRPr lang="en-US" sz="1500"/>
          </a:p>
          <a:p>
            <a:r>
              <a:rPr lang="en-US" sz="1900"/>
              <a:t>Baby food for early stage development should be destroyed upon the expiration date (e.g. cereals)</a:t>
            </a:r>
          </a:p>
          <a:p>
            <a:r>
              <a:rPr lang="en-US" sz="1900"/>
              <a:t>Baby food items for </a:t>
            </a:r>
            <a:r>
              <a:rPr lang="en-US" sz="1900" b="1"/>
              <a:t>later stages of development </a:t>
            </a:r>
            <a:r>
              <a:rPr lang="en-US" sz="1900"/>
              <a:t>can use an extended date, with the understanding that the nutritional value of the product could be slightly reduced and not match the labeling claim</a:t>
            </a:r>
          </a:p>
          <a:p>
            <a:pPr lvl="1"/>
            <a:r>
              <a:rPr lang="en-US" sz="1500"/>
              <a:t>Approximately two months beyond marked date</a:t>
            </a:r>
          </a:p>
          <a:p>
            <a:endParaRPr lang="en-US" sz="1900"/>
          </a:p>
        </p:txBody>
      </p:sp>
    </p:spTree>
    <p:extLst>
      <p:ext uri="{BB962C8B-B14F-4D97-AF65-F5344CB8AC3E}">
        <p14:creationId xmlns:p14="http://schemas.microsoft.com/office/powerpoint/2010/main" val="28977007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CA2711AB-5A7D-8D4F-DD8D-708908851879}"/>
              </a:ext>
            </a:extLst>
          </p:cNvPr>
          <p:cNvSpPr>
            <a:spLocks noGrp="1"/>
          </p:cNvSpPr>
          <p:nvPr>
            <p:ph type="title"/>
          </p:nvPr>
        </p:nvSpPr>
        <p:spPr>
          <a:xfrm>
            <a:off x="836679" y="723898"/>
            <a:ext cx="6002110" cy="1495425"/>
          </a:xfrm>
        </p:spPr>
        <p:txBody>
          <a:bodyPr vert="horz" lIns="91440" tIns="45720" rIns="91440" bIns="45720" rtlCol="0" anchor="ctr">
            <a:normAutofit/>
          </a:bodyPr>
          <a:lstStyle/>
          <a:p>
            <a:r>
              <a:rPr lang="en-US" sz="4000"/>
              <a:t>Pet Food &amp; Non-Food Items</a:t>
            </a:r>
          </a:p>
        </p:txBody>
      </p:sp>
      <p:sp>
        <p:nvSpPr>
          <p:cNvPr id="3" name="Content Placeholder 2">
            <a:extLst>
              <a:ext uri="{FF2B5EF4-FFF2-40B4-BE49-F238E27FC236}">
                <a16:creationId xmlns:a16="http://schemas.microsoft.com/office/drawing/2014/main" id="{8048186D-67E4-627E-9DFA-D2196739DAB7}"/>
              </a:ext>
            </a:extLst>
          </p:cNvPr>
          <p:cNvSpPr>
            <a:spLocks noGrp="1"/>
          </p:cNvSpPr>
          <p:nvPr>
            <p:ph sz="half" idx="1"/>
          </p:nvPr>
        </p:nvSpPr>
        <p:spPr>
          <a:xfrm>
            <a:off x="836680" y="2405067"/>
            <a:ext cx="6002110" cy="3729034"/>
          </a:xfrm>
        </p:spPr>
        <p:txBody>
          <a:bodyPr vert="horz" lIns="91440" tIns="45720" rIns="91440" bIns="45720" rtlCol="0">
            <a:normAutofit/>
          </a:bodyPr>
          <a:lstStyle/>
          <a:p>
            <a:r>
              <a:rPr lang="en-US" sz="2000"/>
              <a:t>Pet food is NOT a food safety hazard unless opened</a:t>
            </a:r>
          </a:p>
          <a:p>
            <a:r>
              <a:rPr lang="en-US" sz="2000"/>
              <a:t>Store separately from human food</a:t>
            </a:r>
          </a:p>
          <a:p>
            <a:endParaRPr lang="en-US" sz="2000"/>
          </a:p>
          <a:p>
            <a:r>
              <a:rPr lang="en-US" sz="2000"/>
              <a:t>Non-food items should be segregated from human food and always stored separately or underneath food items</a:t>
            </a:r>
          </a:p>
          <a:p>
            <a:pPr lvl="1"/>
            <a:r>
              <a:rPr lang="en-US" sz="1600"/>
              <a:t>Personal care items</a:t>
            </a:r>
          </a:p>
          <a:p>
            <a:pPr lvl="1"/>
            <a:r>
              <a:rPr lang="en-US" sz="1600"/>
              <a:t>Household cleaning items</a:t>
            </a:r>
          </a:p>
        </p:txBody>
      </p:sp>
      <p:pic>
        <p:nvPicPr>
          <p:cNvPr id="6" name="Content Placeholder 5" descr="A group of bags of dog food&#10;&#10;Description automatically generated">
            <a:extLst>
              <a:ext uri="{FF2B5EF4-FFF2-40B4-BE49-F238E27FC236}">
                <a16:creationId xmlns:a16="http://schemas.microsoft.com/office/drawing/2014/main" id="{6D60889C-7B69-7FAF-516B-8766A1E781B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2935"/>
          <a:stretch/>
        </p:blipFill>
        <p:spPr>
          <a:xfrm>
            <a:off x="7199440" y="10"/>
            <a:ext cx="4992560" cy="6857990"/>
          </a:xfrm>
          <a:prstGeom prst="rect">
            <a:avLst/>
          </a:prstGeom>
          <a:effectLst/>
        </p:spPr>
      </p:pic>
    </p:spTree>
    <p:extLst>
      <p:ext uri="{BB962C8B-B14F-4D97-AF65-F5344CB8AC3E}">
        <p14:creationId xmlns:p14="http://schemas.microsoft.com/office/powerpoint/2010/main" val="30556110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0" name="Content Placeholder 9" descr="Geometric shapes on a wooden background">
            <a:extLst>
              <a:ext uri="{FF2B5EF4-FFF2-40B4-BE49-F238E27FC236}">
                <a16:creationId xmlns:a16="http://schemas.microsoft.com/office/drawing/2014/main" id="{D78F8F87-9442-C0E1-D449-52DA64E51510}"/>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r="3182" b="-1"/>
          <a:stretch/>
        </p:blipFill>
        <p:spPr>
          <a:xfrm>
            <a:off x="20" y="10"/>
            <a:ext cx="9947062" cy="6857990"/>
          </a:xfrm>
          <a:prstGeom prst="rect">
            <a:avLst/>
          </a:prstGeom>
        </p:spPr>
      </p:pic>
      <p:sp>
        <p:nvSpPr>
          <p:cNvPr id="22" name="Freeform: Shape 21">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9" name="Freeform: Shape 18">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E3B01AE3-DF79-0D54-3A39-5EC866EA4C2A}"/>
              </a:ext>
            </a:extLst>
          </p:cNvPr>
          <p:cNvSpPr>
            <a:spLocks noGrp="1"/>
          </p:cNvSpPr>
          <p:nvPr>
            <p:ph type="title"/>
          </p:nvPr>
        </p:nvSpPr>
        <p:spPr>
          <a:xfrm>
            <a:off x="8046720" y="1045597"/>
            <a:ext cx="3633746" cy="1588422"/>
          </a:xfrm>
        </p:spPr>
        <p:txBody>
          <a:bodyPr vert="horz" lIns="91440" tIns="45720" rIns="91440" bIns="45720" rtlCol="0" anchor="b">
            <a:normAutofit/>
          </a:bodyPr>
          <a:lstStyle/>
          <a:p>
            <a:r>
              <a:rPr lang="en-US" sz="3600"/>
              <a:t>Food Safety Training</a:t>
            </a:r>
          </a:p>
        </p:txBody>
      </p:sp>
      <p:sp>
        <p:nvSpPr>
          <p:cNvPr id="4" name="Content Placeholder 3">
            <a:extLst>
              <a:ext uri="{FF2B5EF4-FFF2-40B4-BE49-F238E27FC236}">
                <a16:creationId xmlns:a16="http://schemas.microsoft.com/office/drawing/2014/main" id="{BBC110B2-0A98-3AEE-8E47-123D4554E8B0}"/>
              </a:ext>
            </a:extLst>
          </p:cNvPr>
          <p:cNvSpPr>
            <a:spLocks noGrp="1"/>
          </p:cNvSpPr>
          <p:nvPr>
            <p:ph sz="half" idx="2"/>
          </p:nvPr>
        </p:nvSpPr>
        <p:spPr>
          <a:xfrm>
            <a:off x="8046719" y="2722729"/>
            <a:ext cx="3633747" cy="2700062"/>
          </a:xfrm>
        </p:spPr>
        <p:txBody>
          <a:bodyPr vert="horz" lIns="91440" tIns="45720" rIns="91440" bIns="45720" rtlCol="0">
            <a:normAutofit/>
          </a:bodyPr>
          <a:lstStyle/>
          <a:p>
            <a:r>
              <a:rPr lang="en-US" sz="2000"/>
              <a:t>How do you know you are doing the right thing?</a:t>
            </a:r>
          </a:p>
          <a:p>
            <a:r>
              <a:rPr lang="en-US" sz="2000"/>
              <a:t>Where do you receive your information from to stay current?</a:t>
            </a:r>
          </a:p>
          <a:p>
            <a:endParaRPr lang="en-US" sz="2000"/>
          </a:p>
        </p:txBody>
      </p:sp>
    </p:spTree>
    <p:extLst>
      <p:ext uri="{BB962C8B-B14F-4D97-AF65-F5344CB8AC3E}">
        <p14:creationId xmlns:p14="http://schemas.microsoft.com/office/powerpoint/2010/main" val="10026155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Content Placeholder 5">
            <a:extLst>
              <a:ext uri="{FF2B5EF4-FFF2-40B4-BE49-F238E27FC236}">
                <a16:creationId xmlns:a16="http://schemas.microsoft.com/office/drawing/2014/main" id="{5434FFF8-F4C9-E55F-0E31-816A135E9F38}"/>
              </a:ext>
            </a:extLst>
          </p:cNvPr>
          <p:cNvPicPr>
            <a:picLocks noGrp="1" noChangeAspect="1"/>
          </p:cNvPicPr>
          <p:nvPr>
            <p:ph sz="half" idx="1"/>
          </p:nvPr>
        </p:nvPicPr>
        <p:blipFill rotWithShape="1">
          <a:blip r:embed="rId2"/>
          <a:srcRect l="1759" r="4123"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89BF7E78-A176-B8CB-F9E2-C5922F0D44CF}"/>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CFPM Training</a:t>
            </a:r>
          </a:p>
        </p:txBody>
      </p:sp>
      <p:sp>
        <p:nvSpPr>
          <p:cNvPr id="4" name="Content Placeholder 3">
            <a:extLst>
              <a:ext uri="{FF2B5EF4-FFF2-40B4-BE49-F238E27FC236}">
                <a16:creationId xmlns:a16="http://schemas.microsoft.com/office/drawing/2014/main" id="{41F8C567-E32E-AA9A-C194-B6C409E56318}"/>
              </a:ext>
            </a:extLst>
          </p:cNvPr>
          <p:cNvSpPr>
            <a:spLocks noGrp="1"/>
          </p:cNvSpPr>
          <p:nvPr>
            <p:ph sz="half" idx="2"/>
          </p:nvPr>
        </p:nvSpPr>
        <p:spPr>
          <a:xfrm>
            <a:off x="838200" y="2434201"/>
            <a:ext cx="3822189" cy="3742762"/>
          </a:xfrm>
        </p:spPr>
        <p:txBody>
          <a:bodyPr vert="horz" lIns="91440" tIns="45720" rIns="91440" bIns="45720" rtlCol="0">
            <a:normAutofit/>
          </a:bodyPr>
          <a:lstStyle/>
          <a:p>
            <a:r>
              <a:rPr lang="en-US" sz="2000"/>
              <a:t>Having the highest level of training you can demonstrates to those you serve your commitment and assurance that they are receiving safe and wholesome food</a:t>
            </a:r>
          </a:p>
          <a:p>
            <a:r>
              <a:rPr lang="en-US" sz="2000"/>
              <a:t>We uphold the trust placed in us to provide not just sustenance, but safety and respect for all involved.</a:t>
            </a:r>
          </a:p>
          <a:p>
            <a:r>
              <a:rPr lang="en-US" sz="2000"/>
              <a:t>Feed with dignity</a:t>
            </a:r>
          </a:p>
        </p:txBody>
      </p:sp>
    </p:spTree>
    <p:extLst>
      <p:ext uri="{BB962C8B-B14F-4D97-AF65-F5344CB8AC3E}">
        <p14:creationId xmlns:p14="http://schemas.microsoft.com/office/powerpoint/2010/main" val="42279783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6" name="Content Placeholder 5" descr="Hand holding pen and typing on computer">
            <a:extLst>
              <a:ext uri="{FF2B5EF4-FFF2-40B4-BE49-F238E27FC236}">
                <a16:creationId xmlns:a16="http://schemas.microsoft.com/office/drawing/2014/main" id="{55C02431-FDD7-DCB4-936C-9F50B246434D}"/>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6442" b="36217"/>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E7E96C1-7DD7-1278-BD44-7A293B2A7E3D}"/>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What is Needed</a:t>
            </a:r>
          </a:p>
        </p:txBody>
      </p:sp>
      <p:sp>
        <p:nvSpPr>
          <p:cNvPr id="4" name="Content Placeholder 3">
            <a:extLst>
              <a:ext uri="{FF2B5EF4-FFF2-40B4-BE49-F238E27FC236}">
                <a16:creationId xmlns:a16="http://schemas.microsoft.com/office/drawing/2014/main" id="{4438A0C2-2A72-E684-F5B7-1E96ADFBF030}"/>
              </a:ext>
            </a:extLst>
          </p:cNvPr>
          <p:cNvSpPr>
            <a:spLocks noGrp="1"/>
          </p:cNvSpPr>
          <p:nvPr>
            <p:ph sz="half" idx="2"/>
          </p:nvPr>
        </p:nvSpPr>
        <p:spPr>
          <a:xfrm>
            <a:off x="7531610" y="2434201"/>
            <a:ext cx="3822189" cy="3742762"/>
          </a:xfrm>
        </p:spPr>
        <p:txBody>
          <a:bodyPr vert="horz" lIns="91440" tIns="45720" rIns="91440" bIns="45720" rtlCol="0">
            <a:normAutofit/>
          </a:bodyPr>
          <a:lstStyle/>
          <a:p>
            <a:r>
              <a:rPr lang="en-US" sz="2000"/>
              <a:t>Person in Charge (TCS Foods): Food Protection Manager</a:t>
            </a:r>
          </a:p>
          <a:p>
            <a:r>
              <a:rPr lang="en-US" sz="2000"/>
              <a:t>Staff &amp; Volunteers of TCS Foods: Food Handler for Foodbanking</a:t>
            </a:r>
          </a:p>
          <a:p>
            <a:r>
              <a:rPr lang="en-US" sz="2000"/>
              <a:t>Drivers of Food Rescue: Food Handler for Foodbanking</a:t>
            </a:r>
          </a:p>
          <a:p>
            <a:r>
              <a:rPr lang="en-US" sz="2000"/>
              <a:t>All other food handling volunteers: Basic food safety training</a:t>
            </a:r>
          </a:p>
          <a:p>
            <a:r>
              <a:rPr lang="en-US" sz="2000"/>
              <a:t>Grant opportunity?</a:t>
            </a:r>
          </a:p>
          <a:p>
            <a:endParaRPr lang="en-US" sz="2000"/>
          </a:p>
        </p:txBody>
      </p:sp>
    </p:spTree>
    <p:extLst>
      <p:ext uri="{BB962C8B-B14F-4D97-AF65-F5344CB8AC3E}">
        <p14:creationId xmlns:p14="http://schemas.microsoft.com/office/powerpoint/2010/main" val="9559888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3D5FC662-C9A0-4CB7-7691-9ACD6B7DA770}"/>
              </a:ext>
            </a:extLst>
          </p:cNvPr>
          <p:cNvPicPr>
            <a:picLocks noChangeAspect="1"/>
          </p:cNvPicPr>
          <p:nvPr/>
        </p:nvPicPr>
        <p:blipFill rotWithShape="1">
          <a:blip r:embed="rId2"/>
          <a:srcRect l="2720" r="3163"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 name="Title 3">
            <a:extLst>
              <a:ext uri="{FF2B5EF4-FFF2-40B4-BE49-F238E27FC236}">
                <a16:creationId xmlns:a16="http://schemas.microsoft.com/office/drawing/2014/main" id="{A3546932-AB43-E10B-F3C3-A3AF8A9933B9}"/>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a:t>Questions?</a:t>
            </a:r>
          </a:p>
        </p:txBody>
      </p:sp>
      <p:sp>
        <p:nvSpPr>
          <p:cNvPr id="5" name="Text Placeholder 4">
            <a:extLst>
              <a:ext uri="{FF2B5EF4-FFF2-40B4-BE49-F238E27FC236}">
                <a16:creationId xmlns:a16="http://schemas.microsoft.com/office/drawing/2014/main" id="{E5926825-6312-C11C-FA58-DDB07C8383C3}"/>
              </a:ext>
            </a:extLst>
          </p:cNvPr>
          <p:cNvSpPr>
            <a:spLocks noGrp="1"/>
          </p:cNvSpPr>
          <p:nvPr>
            <p:ph type="body" idx="1"/>
          </p:nvPr>
        </p:nvSpPr>
        <p:spPr>
          <a:xfrm>
            <a:off x="7935402" y="4629234"/>
            <a:ext cx="3951797" cy="1485319"/>
          </a:xfrm>
          <a:noFill/>
        </p:spPr>
        <p:txBody>
          <a:bodyPr vert="horz" lIns="91440" tIns="45720" rIns="91440" bIns="45720" rtlCol="0">
            <a:normAutofit/>
          </a:bodyPr>
          <a:lstStyle/>
          <a:p>
            <a:r>
              <a:rPr lang="en-US" sz="2000">
                <a:solidFill>
                  <a:schemeClr val="tx1"/>
                </a:solidFill>
              </a:rPr>
              <a:t>Jennifer Erickson</a:t>
            </a:r>
          </a:p>
          <a:p>
            <a:r>
              <a:rPr lang="en-US" sz="2000">
                <a:solidFill>
                  <a:schemeClr val="tx1"/>
                </a:solidFill>
                <a:hlinkClick r:id="rId3"/>
              </a:rPr>
              <a:t>jerickson@idahofoodbank.org</a:t>
            </a:r>
            <a:endParaRPr lang="en-US" sz="2000">
              <a:solidFill>
                <a:schemeClr val="tx1"/>
              </a:solidFill>
            </a:endParaRPr>
          </a:p>
          <a:p>
            <a:r>
              <a:rPr lang="en-US" sz="2000">
                <a:solidFill>
                  <a:schemeClr val="tx1"/>
                </a:solidFill>
              </a:rPr>
              <a:t>(208) 577-2725</a:t>
            </a:r>
          </a:p>
        </p:txBody>
      </p:sp>
    </p:spTree>
    <p:extLst>
      <p:ext uri="{BB962C8B-B14F-4D97-AF65-F5344CB8AC3E}">
        <p14:creationId xmlns:p14="http://schemas.microsoft.com/office/powerpoint/2010/main" val="2281847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E72E5-A877-F299-8795-37ED45379832}"/>
              </a:ext>
            </a:extLst>
          </p:cNvPr>
          <p:cNvSpPr/>
          <p:nvPr/>
        </p:nvSpPr>
        <p:spPr>
          <a:xfrm>
            <a:off x="3233" y="3232"/>
            <a:ext cx="12191999" cy="1175287"/>
          </a:xfrm>
          <a:prstGeom prst="rect">
            <a:avLst/>
          </a:prstGeom>
          <a:solidFill>
            <a:srgbClr val="2194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45D3DDF-50E3-1C31-416A-635EF462511C}"/>
              </a:ext>
            </a:extLst>
          </p:cNvPr>
          <p:cNvSpPr txBox="1">
            <a:spLocks/>
          </p:cNvSpPr>
          <p:nvPr/>
        </p:nvSpPr>
        <p:spPr>
          <a:xfrm>
            <a:off x="424600" y="-2635"/>
            <a:ext cx="11670144" cy="11870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chemeClr val="bg1"/>
                </a:solidFill>
                <a:latin typeface="Calibri"/>
                <a:ea typeface="Calibri"/>
                <a:cs typeface="Calibri"/>
              </a:rPr>
              <a:t>WHO ARE OUR NEIGHBORS?</a:t>
            </a:r>
          </a:p>
        </p:txBody>
      </p:sp>
      <p:pic>
        <p:nvPicPr>
          <p:cNvPr id="5" name="Picture 4" descr="A group of food on a black background&#10;&#10;Description automatically generated">
            <a:extLst>
              <a:ext uri="{FF2B5EF4-FFF2-40B4-BE49-F238E27FC236}">
                <a16:creationId xmlns:a16="http://schemas.microsoft.com/office/drawing/2014/main" id="{FA48B94C-1D65-2BAB-A80D-BF961C54F801}"/>
              </a:ext>
            </a:extLst>
          </p:cNvPr>
          <p:cNvPicPr>
            <a:picLocks noChangeAspect="1"/>
          </p:cNvPicPr>
          <p:nvPr/>
        </p:nvPicPr>
        <p:blipFill>
          <a:blip r:embed="rId4"/>
          <a:stretch>
            <a:fillRect/>
          </a:stretch>
        </p:blipFill>
        <p:spPr>
          <a:xfrm flipH="1">
            <a:off x="8317423" y="5017575"/>
            <a:ext cx="3771255" cy="1885628"/>
          </a:xfrm>
          <a:prstGeom prst="rect">
            <a:avLst/>
          </a:prstGeom>
        </p:spPr>
      </p:pic>
      <p:pic>
        <p:nvPicPr>
          <p:cNvPr id="2" name="Picture 1" descr="woman holding man and toddler hands during daytime">
            <a:extLst>
              <a:ext uri="{FF2B5EF4-FFF2-40B4-BE49-F238E27FC236}">
                <a16:creationId xmlns:a16="http://schemas.microsoft.com/office/drawing/2014/main" id="{7120D86E-30C9-01C2-EFF3-6BC8C9D2309E}"/>
              </a:ext>
            </a:extLst>
          </p:cNvPr>
          <p:cNvPicPr>
            <a:picLocks noChangeAspect="1"/>
          </p:cNvPicPr>
          <p:nvPr/>
        </p:nvPicPr>
        <p:blipFill>
          <a:blip r:embed="rId5"/>
          <a:stretch>
            <a:fillRect/>
          </a:stretch>
        </p:blipFill>
        <p:spPr>
          <a:xfrm>
            <a:off x="931718" y="1299729"/>
            <a:ext cx="6767946" cy="5214505"/>
          </a:xfrm>
          <a:prstGeom prst="rect">
            <a:avLst/>
          </a:prstGeom>
        </p:spPr>
      </p:pic>
    </p:spTree>
    <p:extLst>
      <p:ext uri="{BB962C8B-B14F-4D97-AF65-F5344CB8AC3E}">
        <p14:creationId xmlns:p14="http://schemas.microsoft.com/office/powerpoint/2010/main" val="1013759469"/>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0441E90-374F-8AA5-3307-1EFE4E73AA04}"/>
              </a:ext>
            </a:extLst>
          </p:cNvPr>
          <p:cNvSpPr/>
          <p:nvPr/>
        </p:nvSpPr>
        <p:spPr>
          <a:xfrm>
            <a:off x="3233" y="4700117"/>
            <a:ext cx="12191999" cy="2156848"/>
          </a:xfrm>
          <a:prstGeom prst="rect">
            <a:avLst/>
          </a:prstGeom>
          <a:solidFill>
            <a:srgbClr val="E15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82335C-84EB-127E-B32E-B59334AB85DA}"/>
              </a:ext>
            </a:extLst>
          </p:cNvPr>
          <p:cNvSpPr>
            <a:spLocks noGrp="1"/>
          </p:cNvSpPr>
          <p:nvPr>
            <p:ph type="title"/>
          </p:nvPr>
        </p:nvSpPr>
        <p:spPr>
          <a:xfrm>
            <a:off x="1671342" y="1851805"/>
            <a:ext cx="10515600" cy="2852737"/>
          </a:xfrm>
        </p:spPr>
        <p:txBody>
          <a:bodyPr>
            <a:normAutofit/>
          </a:bodyPr>
          <a:lstStyle/>
          <a:p>
            <a:r>
              <a:rPr lang="en-US" sz="4000" b="1">
                <a:solidFill>
                  <a:srgbClr val="E15A2C"/>
                </a:solidFill>
                <a:latin typeface="Calibri"/>
                <a:ea typeface="Calibri"/>
                <a:cs typeface="Calibri"/>
              </a:rPr>
              <a:t>WHO IS ALICE? A DATA-DRIVEN APPROACH</a:t>
            </a:r>
            <a:endParaRPr lang="en-US" sz="4000">
              <a:solidFill>
                <a:srgbClr val="E15A2C"/>
              </a:solidFill>
            </a:endParaRPr>
          </a:p>
        </p:txBody>
      </p:sp>
      <p:sp>
        <p:nvSpPr>
          <p:cNvPr id="3" name="Text Placeholder 2">
            <a:extLst>
              <a:ext uri="{FF2B5EF4-FFF2-40B4-BE49-F238E27FC236}">
                <a16:creationId xmlns:a16="http://schemas.microsoft.com/office/drawing/2014/main" id="{7DB43DFA-0371-FADF-9356-46F432010A31}"/>
              </a:ext>
            </a:extLst>
          </p:cNvPr>
          <p:cNvSpPr>
            <a:spLocks noGrp="1"/>
          </p:cNvSpPr>
          <p:nvPr>
            <p:ph type="body" idx="1"/>
          </p:nvPr>
        </p:nvSpPr>
        <p:spPr>
          <a:xfrm>
            <a:off x="1981308" y="4873599"/>
            <a:ext cx="10515600" cy="1500187"/>
          </a:xfrm>
        </p:spPr>
        <p:txBody>
          <a:bodyPr vert="horz" lIns="91440" tIns="45720" rIns="91440" bIns="45720" rtlCol="0" anchor="t">
            <a:normAutofit/>
          </a:bodyPr>
          <a:lstStyle/>
          <a:p>
            <a:r>
              <a:rPr lang="en-US" b="1">
                <a:solidFill>
                  <a:schemeClr val="bg1"/>
                </a:solidFill>
                <a:ea typeface="+mn-lt"/>
                <a:cs typeface="+mn-lt"/>
              </a:rPr>
              <a:t>Shantay Bloxham, CEO, United Way of Southeastern Idaho</a:t>
            </a:r>
            <a:endParaRPr lang="en-US" b="1">
              <a:solidFill>
                <a:schemeClr val="bg1"/>
              </a:solidFill>
              <a:latin typeface="Aptos" panose="020B0004020202020204"/>
              <a:cs typeface="Calibri" panose="020F0502020204030204" pitchFamily="34" charset="0"/>
            </a:endParaRPr>
          </a:p>
        </p:txBody>
      </p:sp>
      <p:pic>
        <p:nvPicPr>
          <p:cNvPr id="4" name="Picture 3" descr="A group of asparagus on a black and green background&#10;&#10;Description automatically generated">
            <a:extLst>
              <a:ext uri="{FF2B5EF4-FFF2-40B4-BE49-F238E27FC236}">
                <a16:creationId xmlns:a16="http://schemas.microsoft.com/office/drawing/2014/main" id="{C360F9B3-56D7-4A21-5612-1E34DE0E050E}"/>
              </a:ext>
            </a:extLst>
          </p:cNvPr>
          <p:cNvPicPr>
            <a:picLocks noChangeAspect="1"/>
          </p:cNvPicPr>
          <p:nvPr/>
        </p:nvPicPr>
        <p:blipFill rotWithShape="1">
          <a:blip r:embed="rId2"/>
          <a:srcRect l="36017" t="49918" r="37924" b="331"/>
          <a:stretch/>
        </p:blipFill>
        <p:spPr>
          <a:xfrm rot="20880000">
            <a:off x="77492" y="3736138"/>
            <a:ext cx="1588583" cy="1940122"/>
          </a:xfrm>
          <a:prstGeom prst="rect">
            <a:avLst/>
          </a:prstGeom>
        </p:spPr>
      </p:pic>
    </p:spTree>
    <p:extLst>
      <p:ext uri="{BB962C8B-B14F-4D97-AF65-F5344CB8AC3E}">
        <p14:creationId xmlns:p14="http://schemas.microsoft.com/office/powerpoint/2010/main" val="20779608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Custom 1">
      <a:dk1>
        <a:srgbClr val="000000"/>
      </a:dk1>
      <a:lt1>
        <a:srgbClr val="FFFFFF"/>
      </a:lt1>
      <a:dk2>
        <a:srgbClr val="929498"/>
      </a:dk2>
      <a:lt2>
        <a:srgbClr val="E7E6E6"/>
      </a:lt2>
      <a:accent1>
        <a:srgbClr val="004E95"/>
      </a:accent1>
      <a:accent2>
        <a:srgbClr val="649BD3"/>
      </a:accent2>
      <a:accent3>
        <a:srgbClr val="EE4638"/>
      </a:accent3>
      <a:accent4>
        <a:srgbClr val="FBB43E"/>
      </a:accent4>
      <a:accent5>
        <a:srgbClr val="4B4B4B"/>
      </a:accent5>
      <a:accent6>
        <a:srgbClr val="EA7200"/>
      </a:accent6>
      <a:hlink>
        <a:srgbClr val="004E95"/>
      </a:hlink>
      <a:folHlink>
        <a:srgbClr val="EE46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51c561c-d0a2-4566-84af-71d8dfa27b50" xsi:nil="true"/>
    <lcf76f155ced4ddcb4097134ff3c332f xmlns="d0ddca4e-1d20-4bd0-8725-1618aa1884ff">
      <Terms xmlns="http://schemas.microsoft.com/office/infopath/2007/PartnerControls"/>
    </lcf76f155ced4ddcb4097134ff3c332f>
    <SharedWithUsers xmlns="651c561c-d0a2-4566-84af-71d8dfa27b50">
      <UserInfo>
        <DisplayName>SharingLinks.adacfe16-de03-44f8-8f3b-178937af20ed.OrganizationView.a48ff0c6-498f-463a-94d9-c9d4df352803</DisplayName>
        <AccountId>26</AccountId>
        <AccountType/>
      </UserInfo>
      <UserInfo>
        <DisplayName>Theresa Vawter</DisplayName>
        <AccountId>29</AccountId>
        <AccountType/>
      </UserInfo>
      <UserInfo>
        <DisplayName>Kelsey Cooper</DisplayName>
        <AccountId>24</AccountId>
        <AccountType/>
      </UserInfo>
      <UserInfo>
        <DisplayName>Kia Shaw</DisplayName>
        <AccountId>13</AccountId>
        <AccountType/>
      </UserInfo>
      <UserInfo>
        <DisplayName>Maren Nelson</DisplayName>
        <AccountId>25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57D82C99A0D0145823DAB69F429E9AF" ma:contentTypeVersion="12" ma:contentTypeDescription="Create a new document." ma:contentTypeScope="" ma:versionID="e19bb1d61d985fdb84f47d6a0c4b7dca">
  <xsd:schema xmlns:xsd="http://www.w3.org/2001/XMLSchema" xmlns:xs="http://www.w3.org/2001/XMLSchema" xmlns:p="http://schemas.microsoft.com/office/2006/metadata/properties" xmlns:ns2="d0ddca4e-1d20-4bd0-8725-1618aa1884ff" xmlns:ns3="651c561c-d0a2-4566-84af-71d8dfa27b50" targetNamespace="http://schemas.microsoft.com/office/2006/metadata/properties" ma:root="true" ma:fieldsID="d5974579baa36359cbe66532442ea831" ns2:_="" ns3:_="">
    <xsd:import namespace="d0ddca4e-1d20-4bd0-8725-1618aa1884ff"/>
    <xsd:import namespace="651c561c-d0a2-4566-84af-71d8dfa27b5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ddca4e-1d20-4bd0-8725-1618aa1884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b39a65f-d112-4e32-892a-2e922bd9d13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1c561c-d0a2-4566-84af-71d8dfa27b5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5b6083e-5646-46ea-a6de-275e7ba41ccc}" ma:internalName="TaxCatchAll" ma:showField="CatchAllData" ma:web="651c561c-d0a2-4566-84af-71d8dfa27b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0A589B-9695-4E18-ACE9-AADCDD29D7AC}">
  <ds:schemaRefs>
    <ds:schemaRef ds:uri="http://schemas.microsoft.com/sharepoint/v3/contenttype/forms"/>
  </ds:schemaRefs>
</ds:datastoreItem>
</file>

<file path=customXml/itemProps2.xml><?xml version="1.0" encoding="utf-8"?>
<ds:datastoreItem xmlns:ds="http://schemas.openxmlformats.org/officeDocument/2006/customXml" ds:itemID="{B9314E47-C1A8-4852-8C7F-88B6C51ACE1D}">
  <ds:schemaRefs>
    <ds:schemaRef ds:uri="651c561c-d0a2-4566-84af-71d8dfa27b50"/>
    <ds:schemaRef ds:uri="d0ddca4e-1d20-4bd0-8725-1618aa1884f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B623CFC-AFC6-4838-B3F7-07E6C47DB633}">
  <ds:schemaRefs>
    <ds:schemaRef ds:uri="651c561c-d0a2-4566-84af-71d8dfa27b50"/>
    <ds:schemaRef ds:uri="d0ddca4e-1d20-4bd0-8725-1618aa1884f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2942</Words>
  <Application>Microsoft Office PowerPoint</Application>
  <PresentationFormat>Widescreen</PresentationFormat>
  <Paragraphs>517</Paragraphs>
  <Slides>79</Slides>
  <Notes>40</Notes>
  <HiddenSlides>0</HiddenSlides>
  <MMClips>6</MMClips>
  <ScaleCrop>false</ScaleCrop>
  <HeadingPairs>
    <vt:vector size="4" baseType="variant">
      <vt:variant>
        <vt:lpstr>Theme</vt:lpstr>
      </vt:variant>
      <vt:variant>
        <vt:i4>4</vt:i4>
      </vt:variant>
      <vt:variant>
        <vt:lpstr>Slide Titles</vt:lpstr>
      </vt:variant>
      <vt:variant>
        <vt:i4>79</vt:i4>
      </vt:variant>
    </vt:vector>
  </HeadingPairs>
  <TitlesOfParts>
    <vt:vector size="83" baseType="lpstr">
      <vt:lpstr>office theme</vt:lpstr>
      <vt:lpstr>Office Theme</vt:lpstr>
      <vt:lpstr>Berlin</vt:lpstr>
      <vt:lpstr>1_Office Theme</vt:lpstr>
      <vt:lpstr>EAST IDAHO ANNUAL PARTNER CONFERENCE</vt:lpstr>
      <vt:lpstr>BUILDING HEALTHY COMMUNITIES TOGETHER</vt:lpstr>
      <vt:lpstr>PowerPoint Presentation</vt:lpstr>
      <vt:lpstr>PowerPoint Presentation</vt:lpstr>
      <vt:lpstr>PowerPoint Presentation</vt:lpstr>
      <vt:lpstr>PowerPoint Presentation</vt:lpstr>
      <vt:lpstr>PowerPoint Presentation</vt:lpstr>
      <vt:lpstr>PowerPoint Presentation</vt:lpstr>
      <vt:lpstr>WHO IS ALICE? A DATA-DRIVEN APPROACH</vt:lpstr>
      <vt:lpstr>PowerPoint Presentation</vt:lpstr>
      <vt:lpstr>PowerPoint Presentation</vt:lpstr>
      <vt:lpstr>PowerPoint Presentation</vt:lpstr>
      <vt:lpstr>PowerPoint Presentation</vt:lpstr>
      <vt:lpstr>PowerPoint Presentation</vt:lpstr>
      <vt:lpstr>Demographics of Households in Hardship</vt:lpstr>
      <vt:lpstr>PowerPoint Presentation</vt:lpstr>
      <vt:lpstr>How Can the United for ALICE Project Data Help You</vt:lpstr>
      <vt:lpstr>PowerPoint Presentation</vt:lpstr>
      <vt:lpstr>REGIONAL &amp; PARTNER IMPACT REPORTS</vt:lpstr>
      <vt:lpstr>PARTNERING STATEWIDE</vt:lpstr>
      <vt:lpstr>PowerPoint Presentation</vt:lpstr>
      <vt:lpstr>PowerPoint Presentation</vt:lpstr>
      <vt:lpstr>PARTNER IMPACT REPORTS</vt:lpstr>
      <vt:lpstr>PowerPoint Presentation</vt:lpstr>
      <vt:lpstr>BREAKOUT SESSIONS</vt:lpstr>
      <vt:lpstr>PowerPoint Presentation</vt:lpstr>
      <vt:lpstr>PowerPoint Presentation</vt:lpstr>
      <vt:lpstr>Tonya Wilkes Director of Student Services and Athletics</vt:lpstr>
      <vt:lpstr>PowerPoint Presentation</vt:lpstr>
      <vt:lpstr>What prevents you from making your physical and mental health a priority?  What areas of your life would benefit most from improved physical and mental health?  How do your physical and mental health affect your leadership? </vt:lpstr>
      <vt:lpstr>PowerPoint Presentation</vt:lpstr>
      <vt:lpstr>Have you ever been the person in this story? </vt:lpstr>
      <vt:lpstr>AREAS OF FOCUS: our internal selves</vt:lpstr>
      <vt:lpstr>MENTAL HEALTH </vt:lpstr>
      <vt:lpstr>WE ALL KNOW SOMEONE</vt:lpstr>
      <vt:lpstr>Emotional Intelligence : 4 skills </vt:lpstr>
      <vt:lpstr>      MESSAGE FROM A LEGEND</vt:lpstr>
      <vt:lpstr>Leader </vt:lpstr>
      <vt:lpstr>Relationships/Belonging/Connections</vt:lpstr>
      <vt:lpstr>Why Happiness? </vt:lpstr>
      <vt:lpstr>Happiness Advantage </vt:lpstr>
      <vt:lpstr>Summarizer : YOU MATTER!  What can we do today to help ourselves?</vt:lpstr>
      <vt:lpstr>What can we do today as a community to help each other? </vt:lpstr>
      <vt:lpstr>JOTD (Joke of The Day!)</vt:lpstr>
      <vt:lpstr>PHYSICAL HEALTH</vt:lpstr>
      <vt:lpstr>COUPLE TIPS </vt:lpstr>
      <vt:lpstr>Energizer </vt:lpstr>
      <vt:lpstr>Overall Wellness</vt:lpstr>
      <vt:lpstr>LIES WE TELL OURSELVES</vt:lpstr>
      <vt:lpstr>FOCUS ON POSITIVE MOMENTS</vt:lpstr>
      <vt:lpstr>SURROUND YOURSELF WITH SUPPORTIVE PEOPLE</vt:lpstr>
      <vt:lpstr>TAKE TIME FOR YOURSELF DAILY “It is so easy to overestimate the importance of a defining moment and underestimate the value of making small improvements on a daily basis.”  James Clear </vt:lpstr>
      <vt:lpstr>MESSAGE FROM A LEADER</vt:lpstr>
      <vt:lpstr>Resilience – FOCUS ON POSITIVE</vt:lpstr>
      <vt:lpstr>LEADER CLASS ACTIVITY</vt:lpstr>
      <vt:lpstr>PowerPoint Presentation</vt:lpstr>
      <vt:lpstr>Objectives for Today </vt:lpstr>
      <vt:lpstr>Why food safety?</vt:lpstr>
      <vt:lpstr>Largest Botulism Outbreak</vt:lpstr>
      <vt:lpstr>Foodborne Illness &amp; Partners??</vt:lpstr>
      <vt:lpstr>Our Commitment</vt:lpstr>
      <vt:lpstr>Four main factors in foodborne illness</vt:lpstr>
      <vt:lpstr>Time/Temperature Abuse</vt:lpstr>
      <vt:lpstr>Cross-Contamination </vt:lpstr>
      <vt:lpstr>Poor personal hygiene</vt:lpstr>
      <vt:lpstr>Poor cleaning and sanitizing</vt:lpstr>
      <vt:lpstr>Foods Most Likely to Become Unsafe</vt:lpstr>
      <vt:lpstr>Food Safety is Preventive</vt:lpstr>
      <vt:lpstr>The Food Safety Manual for Food Banking </vt:lpstr>
      <vt:lpstr>Manual Highlights</vt:lpstr>
      <vt:lpstr>Federal Retail Labeling Requirements </vt:lpstr>
      <vt:lpstr>Fresh Produce</vt:lpstr>
      <vt:lpstr>Farm Fresh Eggs</vt:lpstr>
      <vt:lpstr>Baby Formula &amp; Baby Food</vt:lpstr>
      <vt:lpstr>Pet Food &amp; Non-Food Items</vt:lpstr>
      <vt:lpstr>Food Safety Training</vt:lpstr>
      <vt:lpstr>CFPM Training</vt:lpstr>
      <vt:lpstr>What is Needed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Rebekah Punt</cp:lastModifiedBy>
  <cp:revision>43</cp:revision>
  <dcterms:created xsi:type="dcterms:W3CDTF">2024-03-18T15:35:13Z</dcterms:created>
  <dcterms:modified xsi:type="dcterms:W3CDTF">2024-04-29T20:36:54Z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0x010100A57D82C99A0D0145823DAB69F429E9AF</vt:lpwstr>
  </property>
  <property fmtid="{D5CDD505-2E9C-101B-9397-08002B2CF9AE}" pid="3" name="MediaServiceImageTags">
    <vt:lpwstr/>
  </property>
</Properties>
</file>